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4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7" r:id="rId4"/>
    <p:sldMasterId id="2147483717" r:id="rId5"/>
  </p:sldMasterIdLst>
  <p:notesMasterIdLst>
    <p:notesMasterId r:id="rId47"/>
  </p:notesMasterIdLst>
  <p:handoutMasterIdLst>
    <p:handoutMasterId r:id="rId48"/>
  </p:handoutMasterIdLst>
  <p:sldIdLst>
    <p:sldId id="318" r:id="rId6"/>
    <p:sldId id="316" r:id="rId7"/>
    <p:sldId id="317" r:id="rId8"/>
    <p:sldId id="337" r:id="rId9"/>
    <p:sldId id="333" r:id="rId10"/>
    <p:sldId id="334" r:id="rId11"/>
    <p:sldId id="336" r:id="rId12"/>
    <p:sldId id="263" r:id="rId13"/>
    <p:sldId id="257" r:id="rId14"/>
    <p:sldId id="258" r:id="rId15"/>
    <p:sldId id="331" r:id="rId16"/>
    <p:sldId id="264" r:id="rId17"/>
    <p:sldId id="332" r:id="rId18"/>
    <p:sldId id="265" r:id="rId19"/>
    <p:sldId id="266" r:id="rId20"/>
    <p:sldId id="267" r:id="rId21"/>
    <p:sldId id="269" r:id="rId22"/>
    <p:sldId id="276" r:id="rId23"/>
    <p:sldId id="285" r:id="rId24"/>
    <p:sldId id="284" r:id="rId25"/>
    <p:sldId id="283" r:id="rId26"/>
    <p:sldId id="335" r:id="rId27"/>
    <p:sldId id="287" r:id="rId28"/>
    <p:sldId id="288" r:id="rId29"/>
    <p:sldId id="289" r:id="rId30"/>
    <p:sldId id="296" r:id="rId31"/>
    <p:sldId id="328" r:id="rId32"/>
    <p:sldId id="303" r:id="rId33"/>
    <p:sldId id="304" r:id="rId34"/>
    <p:sldId id="301" r:id="rId35"/>
    <p:sldId id="302" r:id="rId36"/>
    <p:sldId id="306" r:id="rId37"/>
    <p:sldId id="307" r:id="rId38"/>
    <p:sldId id="308" r:id="rId39"/>
    <p:sldId id="293" r:id="rId40"/>
    <p:sldId id="330" r:id="rId41"/>
    <p:sldId id="259" r:id="rId42"/>
    <p:sldId id="309" r:id="rId43"/>
    <p:sldId id="338" r:id="rId44"/>
    <p:sldId id="339" r:id="rId45"/>
    <p:sldId id="319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3796" y="-12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NULL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Sheet1!$A$2:$A$5</c:f>
              <c:strCache>
                <c:ptCount val="4"/>
                <c:pt idx="0">
                  <c:v>Valor</c:v>
                </c:pt>
                <c:pt idx="1">
                  <c:v>2,4-DB</c:v>
                </c:pt>
                <c:pt idx="2">
                  <c:v>Cadre</c:v>
                </c:pt>
                <c:pt idx="3">
                  <c:v>Prowl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62</c:v>
                </c:pt>
                <c:pt idx="1">
                  <c:v>50</c:v>
                </c:pt>
                <c:pt idx="2">
                  <c:v>47</c:v>
                </c:pt>
                <c:pt idx="3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056384"/>
        <c:axId val="135058176"/>
      </c:barChart>
      <c:catAx>
        <c:axId val="135056384"/>
        <c:scaling>
          <c:orientation val="minMax"/>
        </c:scaling>
        <c:delete val="0"/>
        <c:axPos val="b"/>
        <c:majorTickMark val="out"/>
        <c:minorTickMark val="none"/>
        <c:tickLblPos val="nextTo"/>
        <c:crossAx val="135058176"/>
        <c:crosses val="autoZero"/>
        <c:auto val="1"/>
        <c:lblAlgn val="ctr"/>
        <c:lblOffset val="100"/>
        <c:noMultiLvlLbl val="0"/>
      </c:catAx>
      <c:valAx>
        <c:axId val="135058176"/>
        <c:scaling>
          <c:orientation val="minMax"/>
          <c:max val="10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5056384"/>
        <c:crosses val="autoZero"/>
        <c:crossBetween val="between"/>
        <c:majorUnit val="2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Height (in)</c:v>
                </c:pt>
              </c:strCache>
            </c:strRef>
          </c:tx>
          <c:invertIfNegative val="0"/>
          <c:cat>
            <c:numRef>
              <c:f>Sheet1!$A$2:$A$20</c:f>
              <c:numCache>
                <c:formatCode>General</c:formatCode>
                <c:ptCount val="19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10</c:v>
                </c:pt>
                <c:pt idx="10">
                  <c:v>11</c:v>
                </c:pt>
                <c:pt idx="11">
                  <c:v>12</c:v>
                </c:pt>
                <c:pt idx="12">
                  <c:v>13</c:v>
                </c:pt>
                <c:pt idx="13">
                  <c:v>14</c:v>
                </c:pt>
                <c:pt idx="14">
                  <c:v>15</c:v>
                </c:pt>
                <c:pt idx="15">
                  <c:v>16</c:v>
                </c:pt>
                <c:pt idx="16">
                  <c:v>17</c:v>
                </c:pt>
                <c:pt idx="17">
                  <c:v>18</c:v>
                </c:pt>
                <c:pt idx="18">
                  <c:v>19</c:v>
                </c:pt>
              </c:numCache>
            </c:numRef>
          </c:cat>
          <c:val>
            <c:numRef>
              <c:f>Sheet1!$B$2:$B$20</c:f>
              <c:numCache>
                <c:formatCode>General</c:formatCode>
                <c:ptCount val="19"/>
                <c:pt idx="0">
                  <c:v>5.5</c:v>
                </c:pt>
                <c:pt idx="1">
                  <c:v>7</c:v>
                </c:pt>
                <c:pt idx="2">
                  <c:v>9.5</c:v>
                </c:pt>
                <c:pt idx="3">
                  <c:v>3</c:v>
                </c:pt>
                <c:pt idx="4">
                  <c:v>4.5</c:v>
                </c:pt>
                <c:pt idx="5">
                  <c:v>8</c:v>
                </c:pt>
                <c:pt idx="6">
                  <c:v>4</c:v>
                </c:pt>
                <c:pt idx="7">
                  <c:v>7.5</c:v>
                </c:pt>
                <c:pt idx="8">
                  <c:v>4</c:v>
                </c:pt>
                <c:pt idx="9">
                  <c:v>8</c:v>
                </c:pt>
                <c:pt idx="10">
                  <c:v>1.5</c:v>
                </c:pt>
                <c:pt idx="11">
                  <c:v>3</c:v>
                </c:pt>
                <c:pt idx="12">
                  <c:v>4.5</c:v>
                </c:pt>
                <c:pt idx="13">
                  <c:v>5.5</c:v>
                </c:pt>
                <c:pt idx="14">
                  <c:v>6</c:v>
                </c:pt>
                <c:pt idx="15">
                  <c:v>7.5</c:v>
                </c:pt>
                <c:pt idx="16">
                  <c:v>3</c:v>
                </c:pt>
                <c:pt idx="17">
                  <c:v>5</c:v>
                </c:pt>
                <c:pt idx="18">
                  <c:v>3.5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144192"/>
        <c:axId val="7145728"/>
      </c:barChart>
      <c:catAx>
        <c:axId val="7144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/>
            </a:pPr>
            <a:endParaRPr lang="en-US"/>
          </a:p>
        </c:txPr>
        <c:crossAx val="7145728"/>
        <c:crosses val="autoZero"/>
        <c:auto val="1"/>
        <c:lblAlgn val="ctr"/>
        <c:lblOffset val="100"/>
        <c:noMultiLvlLbl val="0"/>
      </c:catAx>
      <c:valAx>
        <c:axId val="714572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7144192"/>
        <c:crosses val="autoZero"/>
        <c:crossBetween val="between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ENC (-)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Gramoxone + NIS</c:v>
                </c:pt>
                <c:pt idx="1">
                  <c:v>Gramoxone + Dual Magnum</c:v>
                </c:pt>
                <c:pt idx="2">
                  <c:v>Gramoxone + Storm + Dual Magnum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31</c:v>
                </c:pt>
                <c:pt idx="1">
                  <c:v>44</c:v>
                </c:pt>
                <c:pt idx="2">
                  <c:v>20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ENC (+)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Gramoxone + NIS</c:v>
                </c:pt>
                <c:pt idx="1">
                  <c:v>Gramoxone + Dual Magnum</c:v>
                </c:pt>
                <c:pt idx="2">
                  <c:v>Gramoxone + Storm + Dual Magnum</c:v>
                </c:pt>
              </c:strCache>
            </c:strRef>
          </c:cat>
          <c:val>
            <c:numRef>
              <c:f>Sheet1!$C$2:$C$4</c:f>
              <c:numCache>
                <c:formatCode>General</c:formatCode>
                <c:ptCount val="3"/>
                <c:pt idx="0">
                  <c:v>14</c:v>
                </c:pt>
                <c:pt idx="1">
                  <c:v>31</c:v>
                </c:pt>
                <c:pt idx="2">
                  <c:v>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861696"/>
        <c:axId val="128885120"/>
      </c:barChart>
      <c:catAx>
        <c:axId val="128861696"/>
        <c:scaling>
          <c:orientation val="minMax"/>
        </c:scaling>
        <c:delete val="0"/>
        <c:axPos val="b"/>
        <c:majorTickMark val="out"/>
        <c:minorTickMark val="none"/>
        <c:tickLblPos val="nextTo"/>
        <c:crossAx val="128885120"/>
        <c:crosses val="autoZero"/>
        <c:auto val="1"/>
        <c:lblAlgn val="ctr"/>
        <c:lblOffset val="100"/>
        <c:noMultiLvlLbl val="0"/>
      </c:catAx>
      <c:valAx>
        <c:axId val="12888512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Leaf Burn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8861696"/>
        <c:crosses val="autoZero"/>
        <c:crossBetween val="between"/>
        <c:majorUnit val="10"/>
      </c:valAx>
      <c:spPr>
        <a:solidFill>
          <a:schemeClr val="tx1"/>
        </a:solidFill>
      </c:spPr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Sheet1!$A$2:$A$3</c:f>
              <c:numCache>
                <c:formatCode>General</c:formatCode>
                <c:ptCount val="2"/>
                <c:pt idx="0">
                  <c:v>0</c:v>
                </c:pt>
                <c:pt idx="1">
                  <c:v>32</c:v>
                </c:pt>
              </c:numCache>
            </c:numRef>
          </c:cat>
          <c:val>
            <c:numRef>
              <c:f>Sheet1!$B$2:$B$3</c:f>
              <c:numCache>
                <c:formatCode>General</c:formatCode>
                <c:ptCount val="2"/>
                <c:pt idx="0">
                  <c:v>4713</c:v>
                </c:pt>
                <c:pt idx="1">
                  <c:v>4438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0427520"/>
        <c:axId val="130478848"/>
      </c:barChart>
      <c:catAx>
        <c:axId val="1304275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Rate (oz/A)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0478848"/>
        <c:crosses val="autoZero"/>
        <c:auto val="1"/>
        <c:lblAlgn val="ctr"/>
        <c:lblOffset val="100"/>
        <c:noMultiLvlLbl val="0"/>
      </c:catAx>
      <c:valAx>
        <c:axId val="130478848"/>
        <c:scaling>
          <c:orientation val="minMax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(lbs/A)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0427520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NTC</c:v>
                </c:pt>
                <c:pt idx="1">
                  <c:v>Dual Magnum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</c:v>
                </c:pt>
                <c:pt idx="1">
                  <c:v>41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497920"/>
        <c:axId val="128522112"/>
      </c:barChart>
      <c:catAx>
        <c:axId val="128497920"/>
        <c:scaling>
          <c:orientation val="minMax"/>
        </c:scaling>
        <c:delete val="0"/>
        <c:axPos val="b"/>
        <c:majorTickMark val="out"/>
        <c:minorTickMark val="none"/>
        <c:tickLblPos val="nextTo"/>
        <c:crossAx val="128522112"/>
        <c:crosses val="autoZero"/>
        <c:auto val="1"/>
        <c:lblAlgn val="ctr"/>
        <c:lblOffset val="100"/>
        <c:noMultiLvlLbl val="0"/>
      </c:catAx>
      <c:valAx>
        <c:axId val="128522112"/>
        <c:scaling>
          <c:orientation val="minMax"/>
          <c:max val="5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Plants</a:t>
                </a:r>
                <a:r>
                  <a:rPr lang="en-US" baseline="0" dirty="0" smtClean="0"/>
                  <a:t> with J-Roots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8497920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Sheet1!$A$2:$A$3</c:f>
              <c:strCache>
                <c:ptCount val="2"/>
                <c:pt idx="0">
                  <c:v>NTC</c:v>
                </c:pt>
                <c:pt idx="1">
                  <c:v>Dual Magnum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4852</c:v>
                </c:pt>
                <c:pt idx="1">
                  <c:v>4930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8388480"/>
        <c:axId val="128390272"/>
      </c:barChart>
      <c:catAx>
        <c:axId val="128388480"/>
        <c:scaling>
          <c:orientation val="minMax"/>
        </c:scaling>
        <c:delete val="0"/>
        <c:axPos val="b"/>
        <c:majorTickMark val="out"/>
        <c:minorTickMark val="none"/>
        <c:tickLblPos val="nextTo"/>
        <c:crossAx val="128390272"/>
        <c:crosses val="autoZero"/>
        <c:auto val="1"/>
        <c:lblAlgn val="ctr"/>
        <c:lblOffset val="100"/>
        <c:noMultiLvlLbl val="0"/>
      </c:catAx>
      <c:valAx>
        <c:axId val="128390272"/>
        <c:scaling>
          <c:orientation val="minMax"/>
          <c:max val="5000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(lbs/A)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8388480"/>
        <c:crosses val="autoZero"/>
        <c:crossBetween val="between"/>
        <c:majorUnit val="100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Enlist Duo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61</c:v>
                </c:pt>
                <c:pt idx="2">
                  <c:v>64</c:v>
                </c:pt>
                <c:pt idx="3">
                  <c:v>56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Engenia</c:v>
                </c:pt>
              </c:strCache>
            </c:strRef>
          </c:tx>
          <c:invertIfNegative val="0"/>
          <c:dLbls>
            <c:txPr>
              <a:bodyPr/>
              <a:lstStyle/>
              <a:p>
                <a:pPr>
                  <a:defRPr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87</c:v>
                </c:pt>
                <c:pt idx="1">
                  <c:v>93</c:v>
                </c:pt>
                <c:pt idx="2">
                  <c:v>87</c:v>
                </c:pt>
                <c:pt idx="3">
                  <c:v>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35015808"/>
        <c:axId val="175024000"/>
      </c:barChart>
      <c:catAx>
        <c:axId val="1350158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(DAP)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75024000"/>
        <c:crosses val="autoZero"/>
        <c:auto val="1"/>
        <c:lblAlgn val="ctr"/>
        <c:lblOffset val="100"/>
        <c:noMultiLvlLbl val="0"/>
      </c:catAx>
      <c:valAx>
        <c:axId val="175024000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Loss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35015808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Enlist Duo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11</c:v>
                </c:pt>
                <c:pt idx="2">
                  <c:v>7</c:v>
                </c:pt>
                <c:pt idx="3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Engenia</c:v>
                </c:pt>
              </c:strCache>
            </c:strRef>
          </c:tx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16</c:v>
                </c:pt>
                <c:pt idx="1">
                  <c:v>19</c:v>
                </c:pt>
                <c:pt idx="2">
                  <c:v>23</c:v>
                </c:pt>
                <c:pt idx="3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807872"/>
        <c:axId val="127809792"/>
      </c:barChart>
      <c:catAx>
        <c:axId val="127807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(DAP)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7809792"/>
        <c:crosses val="autoZero"/>
        <c:auto val="1"/>
        <c:lblAlgn val="ctr"/>
        <c:lblOffset val="100"/>
        <c:noMultiLvlLbl val="0"/>
      </c:catAx>
      <c:valAx>
        <c:axId val="127809792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Loss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7807872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Enlist Duo</c:v>
                </c:pt>
              </c:strCache>
            </c:strRef>
          </c:tx>
          <c:invertIfNegative val="0"/>
          <c:dLbls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>
                  <c:v>12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Engenia</c:v>
                </c:pt>
              </c:strCache>
            </c:strRef>
          </c:tx>
          <c:invertIfNegative val="0"/>
          <c:dLbls>
            <c:dLbl>
              <c:idx val="3"/>
              <c:spPr/>
              <c:txPr>
                <a:bodyPr/>
                <a:lstStyle/>
                <a:p>
                  <a:pPr>
                    <a:defRPr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inEnd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aseline="0">
                    <a:solidFill>
                      <a:srgbClr val="F8F8F8"/>
                    </a:solidFill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Sheet1!$A$2:$A$5</c:f>
              <c:numCache>
                <c:formatCode>General</c:formatCode>
                <c:ptCount val="4"/>
                <c:pt idx="0">
                  <c:v>15</c:v>
                </c:pt>
                <c:pt idx="1">
                  <c:v>30</c:v>
                </c:pt>
                <c:pt idx="2">
                  <c:v>60</c:v>
                </c:pt>
                <c:pt idx="3">
                  <c:v>90</c:v>
                </c:pt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>
                  <c:v>6</c:v>
                </c:pt>
                <c:pt idx="1">
                  <c:v>8</c:v>
                </c:pt>
                <c:pt idx="2">
                  <c:v>3</c:v>
                </c:pt>
                <c:pt idx="3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7866368"/>
        <c:axId val="127868288"/>
      </c:barChart>
      <c:catAx>
        <c:axId val="12786636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Time (DAP)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7868288"/>
        <c:crosses val="autoZero"/>
        <c:auto val="1"/>
        <c:lblAlgn val="ctr"/>
        <c:lblOffset val="100"/>
        <c:noMultiLvlLbl val="0"/>
      </c:catAx>
      <c:valAx>
        <c:axId val="127868288"/>
        <c:scaling>
          <c:orientation val="minMax"/>
          <c:max val="10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Yield Loss (%)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27866368"/>
        <c:crosses val="autoZero"/>
        <c:crossBetween val="between"/>
        <c:majorUnit val="20"/>
      </c:valAx>
    </c:plotArea>
    <c:legend>
      <c:legendPos val="t"/>
      <c:layout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5C5594-185D-4D79-87BE-37561F19828F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30947D-7366-4B48-B8DC-210B3FADCA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3328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B4775-E850-46C0-9D81-FFE519F9BBC8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5F2BD2-2FA5-4EB5-852D-B84911ED13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12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F2BD2-2FA5-4EB5-852D-B84911ED139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7574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5F2BD2-2FA5-4EB5-852D-B84911ED139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96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91546-85CD-4213-AC32-2ECDE41C9855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735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4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03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0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7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10FC48-033F-479C-A53E-DC77DE4B04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14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DF58D-2FD7-421A-9397-B4F718481AB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79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2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E87C3-12FB-4885-9B2C-BD2EF7A0F1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25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15347D-632B-412F-A060-4B05D062DCF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6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690374-7400-4B6C-9B6D-F6F8DB60BDB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735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5C710-30E2-4F61-9D6A-4E28EA5927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0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E4ECD2-BF3C-48C8-B873-1DCA54E4BA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04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6C386C-00AA-4879-B980-B2663750502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0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43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027535-63AF-4F24-B649-582DC1C2FFC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41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F1F13A-2F37-4E8A-BB55-8EC33C5E353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71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9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2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B48F6C-CA49-42E0-A38B-69B81C6936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32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6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60" y="3932243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30DD5-BCFA-4E28-85A5-43DCF6D806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965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4D6A28-437F-47DE-9BE0-814DC62214F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1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3D2B5-67E2-49C8-8641-3C7224DA147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87" y="1308105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9385FD-C197-43B1-BE41-029B4AD3CE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09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60" y="1308105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87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87" y="3932243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9F5CAC-7DF2-4974-963F-C171944FB60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233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DE4C4E-E5B1-471D-B77E-FA5AA3482C9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33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DEE1D8-A984-40AF-9A5A-EA4B145D747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6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36657-5C7B-47D0-81CC-F6E6BA1FFF3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9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D8219-0FAB-43DB-9414-6E1DCAC06AA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67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7CCE3A-E335-49E2-AC31-CA19EEBBC9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86A950-F900-4E23-B0BB-83BA6EE6F3E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5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38530-B3C2-44F1-BD81-C164BC26DE7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4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AE4F5-65A0-4427-8B57-1C9658EA559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9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05DA24-629B-441B-99CB-4B84CD36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45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6FC9E2-EFE1-4786-AE22-4EE55A0DF10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625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E4F796-2410-4CC9-9DE3-DF2EA8C658F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40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03B065-C381-4AC5-A6EE-5B33AA7D30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49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9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C98C3-3BDC-488D-9303-6C735B475F4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3333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A9509D-896B-425C-A177-3F4B6C5041A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972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25BE-1A71-48FA-8EAE-C6D6738202F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646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D1A17-222D-489A-8474-8675DC950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75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0A5A2A-8FE0-4A03-90D4-EF2FC2588D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084BBD-88AD-41B5-B51A-E7EACE7AE0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01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52D35A-1EFF-4D30-A8C3-3C54E50DF8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83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57425" y="2754313"/>
            <a:ext cx="6665913" cy="8255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265363" y="3649663"/>
            <a:ext cx="5567362" cy="550862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583363"/>
            <a:ext cx="28956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583363"/>
            <a:ext cx="1905000" cy="233362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5F30FAD-A24F-49ED-902C-3443DF78E1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68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53FA469-4CD9-4302-A060-87F840F9A33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440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866E173-5685-45CA-884F-4C6D68E3F9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01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235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61A4625-9862-4A7B-81DE-D591D91149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7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A81F1146-6CF7-4828-9042-24B2AC0CC77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25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C3F2A4F6-014B-4D17-AA05-00158CD1C1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778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10BC566-1027-4EE5-B436-1B3C739241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256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39A03E17-35B7-4E2F-86BF-B5C995B071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80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1017FA14-1288-4919-AEDB-4AB4D12446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67A5416-B90D-46D7-ACCB-3889F06BF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7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53288" y="96838"/>
            <a:ext cx="1822450" cy="630713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84350" y="96838"/>
            <a:ext cx="5316538" cy="63071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0679FA3-8FE7-418C-BAEB-CB4E03A8592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9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BBCB9C61-64CE-4CF3-B594-F163494162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069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525ECD8D-C776-49DF-99B9-4B620B93FA8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8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DD4F47AE-46CA-484E-9BAC-9BF7EF8DC0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6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5A74638-605B-4C09-9528-BDBB4DDB6BA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384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784350" y="1308100"/>
            <a:ext cx="3527425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784350" y="3932238"/>
            <a:ext cx="3527425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8D7F619C-C6D1-4AA3-912A-5390963A2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23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FE628F41-487A-4150-9538-0E82DB10C0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134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64175" y="1308100"/>
            <a:ext cx="3529013" cy="24717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64175" y="3932238"/>
            <a:ext cx="3529013" cy="24717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6B22B035-36B3-42E4-81E1-E9C1B338CE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4350" y="96838"/>
            <a:ext cx="7291388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84350" y="1308100"/>
            <a:ext cx="3527425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64175" y="1308100"/>
            <a:ext cx="3529013" cy="5095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800">
                <a:latin typeface="+mn-lt"/>
              </a:defRPr>
            </a:lvl1pPr>
          </a:lstStyle>
          <a:p>
            <a:pPr>
              <a:defRPr/>
            </a:pPr>
            <a:fld id="{966E8B01-9131-4D26-9E63-21C35974E0F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94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3352800"/>
            <a:ext cx="8610600" cy="1371600"/>
          </a:xfrm>
        </p:spPr>
        <p:txBody>
          <a:bodyPr/>
          <a:lstStyle>
            <a:lvl1pPr algn="ctr">
              <a:defRPr sz="3600"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4800600"/>
            <a:ext cx="8610600" cy="1371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D75812-9BD3-448C-953C-CE468C6E3C5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28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C708DD-54F5-47F6-A748-66916F0C4F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809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91462A-C766-4F16-9FCC-9BC1613F4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2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34F100-D6C0-4D00-90D3-F2D8399F6B2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92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32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F487C8-F714-4347-AAA6-DFF485BCDE2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52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FCBC82-6068-41F7-8E19-2A8A7F56843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045B62-DADD-4CC4-819B-B9532F7FDE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10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9551F4-259F-4E3D-B328-56A21030E77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0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37B9B4-CF48-4F6F-B526-F5456A2AD73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83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89680B-0D6C-4A69-ADFE-8737B733FF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44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1524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1524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7CEEC-843D-4609-8939-88C795E6AC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50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980535-EB28-43D2-BF71-4E12627DE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95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0668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10668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51054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559489-AE74-4C95-A746-6869B4923E9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14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7924800" cy="1066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066800" y="1371600"/>
            <a:ext cx="3886200" cy="4800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05400" y="13716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05400" y="3848100"/>
            <a:ext cx="3886200" cy="23241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394D38-008F-461E-9EC5-22A17661AAF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0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0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066800" y="152400"/>
            <a:ext cx="7924800" cy="6019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6597C-642D-409B-912D-6E6A4F3EFC7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062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480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30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1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9.xml"/><Relationship Id="rId21" Type="http://schemas.openxmlformats.org/officeDocument/2006/relationships/image" Target="../media/image1.jpeg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1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62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56.xml"/><Relationship Id="rId19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67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968304-AA48-4D1A-81C8-C44C3570152C}" type="datetimeFigureOut">
              <a:rPr lang="en-US" smtClean="0"/>
              <a:t>12/9/2016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53558C-92C9-43F6-B6B1-D2FE64A0E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539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5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A66C70A-7245-4076-A7C6-9A5422766AE7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146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7010B3D-6225-435D-AB6C-4BD166BA55C6}" type="slidenum">
              <a:rPr lang="en-US" sz="1400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2036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  <p:sldLayoutId id="2147483695" r:id="rId18"/>
    <p:sldLayoutId id="2147483696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784350" y="96838"/>
            <a:ext cx="72913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350" y="1308100"/>
            <a:ext cx="7208838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13513"/>
            <a:ext cx="28956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13513"/>
            <a:ext cx="1905000" cy="30321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B6287DD-910A-46F5-91EC-C3FF6B71A0D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148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  <p:sldLayoutId id="2147483711" r:id="rId14"/>
    <p:sldLayoutId id="2147483712" r:id="rId15"/>
    <p:sldLayoutId id="2147483713" r:id="rId16"/>
    <p:sldLayoutId id="2147483714" r:id="rId17"/>
    <p:sldLayoutId id="2147483715" r:id="rId18"/>
    <p:sldLayoutId id="2147483716" r:id="rId19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accent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5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152400"/>
            <a:ext cx="79248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371600"/>
            <a:ext cx="79248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238500" y="622935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22935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E36C745-895E-4D7F-ADB9-D5F30B65F73F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730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  <p:sldLayoutId id="2147483732" r:id="rId15"/>
  </p:sldLayoutIdLst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openxmlformats.org/officeDocument/2006/relationships/chart" Target="../charts/char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4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4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4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59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6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5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879600" y="3124200"/>
            <a:ext cx="6665913" cy="825500"/>
          </a:xfrm>
        </p:spPr>
        <p:txBody>
          <a:bodyPr/>
          <a:lstStyle/>
          <a:p>
            <a:pPr algn="ctr" eaLnBrk="1" hangingPunct="1"/>
            <a:r>
              <a:rPr lang="en-US" altLang="en-US" dirty="0" smtClean="0"/>
              <a:t>Peanut Weed </a:t>
            </a:r>
            <a:br>
              <a:rPr lang="en-US" altLang="en-US" dirty="0" smtClean="0"/>
            </a:br>
            <a:r>
              <a:rPr lang="en-US" altLang="en-US" dirty="0" smtClean="0"/>
              <a:t>Control Update - 2017</a:t>
            </a:r>
          </a:p>
        </p:txBody>
      </p:sp>
      <p:sp>
        <p:nvSpPr>
          <p:cNvPr id="6861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2171700" y="4876800"/>
            <a:ext cx="5567362" cy="550863"/>
          </a:xfrm>
        </p:spPr>
        <p:txBody>
          <a:bodyPr/>
          <a:lstStyle/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Eric P. Prostko, Ph.D.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Professor and Extension Weed Specialist</a:t>
            </a:r>
          </a:p>
          <a:p>
            <a:pPr algn="ctr" eaLnBrk="1" hangingPunct="1">
              <a:lnSpc>
                <a:spcPct val="80000"/>
              </a:lnSpc>
            </a:pPr>
            <a:r>
              <a:rPr lang="en-US" altLang="en-US" sz="1800" dirty="0" smtClean="0"/>
              <a:t>Department of Crop &amp; Soil Sciences</a:t>
            </a:r>
          </a:p>
        </p:txBody>
      </p:sp>
      <p:sp>
        <p:nvSpPr>
          <p:cNvPr id="68612" name="Text Box 7"/>
          <p:cNvSpPr txBox="1">
            <a:spLocks noChangeArrowheads="1"/>
          </p:cNvSpPr>
          <p:nvPr/>
        </p:nvSpPr>
        <p:spPr bwMode="auto">
          <a:xfrm>
            <a:off x="0" y="6477000"/>
            <a:ext cx="184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3800" y="57150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3713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Palmer Amaranth Height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1295400"/>
            <a:ext cx="3527425" cy="2645568"/>
          </a:xfrm>
        </p:spPr>
      </p:pic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907761851"/>
              </p:ext>
            </p:extLst>
          </p:nvPr>
        </p:nvGraphicFramePr>
        <p:xfrm>
          <a:off x="5464175" y="1308100"/>
          <a:ext cx="3529013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133600" y="4114800"/>
            <a:ext cx="28905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Low = 1.5”</a:t>
            </a:r>
          </a:p>
          <a:p>
            <a:r>
              <a:rPr lang="en-US" dirty="0">
                <a:solidFill>
                  <a:srgbClr val="000000"/>
                </a:solidFill>
              </a:rPr>
              <a:t>High = 9.5”</a:t>
            </a:r>
          </a:p>
          <a:p>
            <a:r>
              <a:rPr lang="en-US" dirty="0">
                <a:solidFill>
                  <a:srgbClr val="000000"/>
                </a:solidFill>
              </a:rPr>
              <a:t>Average = 5.3”</a:t>
            </a:r>
          </a:p>
          <a:p>
            <a:r>
              <a:rPr lang="en-US" dirty="0">
                <a:solidFill>
                  <a:srgbClr val="000000"/>
                </a:solidFill>
              </a:rPr>
              <a:t>9/19 (47%) </a:t>
            </a:r>
            <a:r>
              <a:rPr lang="en-US" dirty="0" smtClean="0">
                <a:solidFill>
                  <a:srgbClr val="000000"/>
                </a:solidFill>
              </a:rPr>
              <a:t>taller than </a:t>
            </a:r>
            <a:r>
              <a:rPr lang="en-US" dirty="0">
                <a:solidFill>
                  <a:srgbClr val="000000"/>
                </a:solidFill>
              </a:rPr>
              <a:t>avg.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19800" y="3810000"/>
            <a:ext cx="2743200" cy="0"/>
          </a:xfrm>
          <a:prstGeom prst="line">
            <a:avLst/>
          </a:prstGeom>
          <a:ln w="158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07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Flumioxazin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5654" y="1308100"/>
            <a:ext cx="2324816" cy="2471738"/>
          </a:xfrm>
        </p:spPr>
      </p:pic>
      <p:pic>
        <p:nvPicPr>
          <p:cNvPr id="2051" name="Picture 3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34000" y="2971800"/>
            <a:ext cx="3529013" cy="118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9200" y="1524000"/>
            <a:ext cx="3529013" cy="1049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4267200"/>
            <a:ext cx="3527425" cy="774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57800" y="5277654"/>
            <a:ext cx="3361103" cy="1103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C:\Users\eprostko\prostkoeric C drive\herbicide label pictures\valorEZ_logo_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62200" y="5562600"/>
            <a:ext cx="2306324" cy="69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 bwMode="auto">
          <a:xfrm>
            <a:off x="2133600" y="4953000"/>
            <a:ext cx="6629400" cy="1752600"/>
          </a:xfrm>
          <a:prstGeom prst="ellipse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306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Panther 4SC Mixing Order</a:t>
            </a:r>
            <a:br>
              <a:rPr lang="en-US" dirty="0" smtClean="0"/>
            </a:br>
            <a:r>
              <a:rPr lang="en-US" dirty="0" smtClean="0"/>
              <a:t>(liquid flumioxazin)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9" y="1828800"/>
            <a:ext cx="9136251" cy="1806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5957" y="3962400"/>
            <a:ext cx="6365081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547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Not Rowel FX!!!!!!!!!</a:t>
            </a:r>
            <a:br>
              <a:rPr lang="en-US" dirty="0" smtClean="0"/>
            </a:br>
            <a:r>
              <a:rPr lang="en-US" dirty="0" smtClean="0"/>
              <a:t>Valor + Classic</a:t>
            </a:r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600" y="2133600"/>
            <a:ext cx="5157877" cy="182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ultiply 3"/>
          <p:cNvSpPr/>
          <p:nvPr/>
        </p:nvSpPr>
        <p:spPr>
          <a:xfrm>
            <a:off x="2895600" y="990600"/>
            <a:ext cx="4419600" cy="4343400"/>
          </a:xfrm>
          <a:prstGeom prst="mathMultiply">
            <a:avLst/>
          </a:prstGeom>
          <a:solidFill>
            <a:srgbClr val="C00000"/>
          </a:solidFill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130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Valor In-Furrow</a:t>
            </a:r>
            <a:br>
              <a:rPr lang="en-US" dirty="0" smtClean="0"/>
            </a:br>
            <a:r>
              <a:rPr lang="en-US" dirty="0" smtClean="0"/>
              <a:t>Oh </a:t>
            </a:r>
            <a:r>
              <a:rPr lang="en-US" dirty="0" err="1" smtClean="0"/>
              <a:t>Sxxt</a:t>
            </a:r>
            <a:r>
              <a:rPr lang="en-US" dirty="0" smtClean="0"/>
              <a:t>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84350" y="1504421"/>
            <a:ext cx="3527425" cy="4703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5334000" y="1447800"/>
            <a:ext cx="3529013" cy="5095875"/>
          </a:xfrm>
        </p:spPr>
        <p:txBody>
          <a:bodyPr/>
          <a:lstStyle/>
          <a:p>
            <a:r>
              <a:rPr lang="en-US" sz="1800" dirty="0" smtClean="0"/>
              <a:t>Variety: GA-06G</a:t>
            </a:r>
          </a:p>
          <a:p>
            <a:r>
              <a:rPr lang="en-US" sz="1800" dirty="0" smtClean="0"/>
              <a:t>Planting Date: May 17, 2016</a:t>
            </a:r>
          </a:p>
          <a:p>
            <a:r>
              <a:rPr lang="en-US" sz="1800" dirty="0" smtClean="0"/>
              <a:t>Pictures: July 8, 2016 and at harvest</a:t>
            </a:r>
            <a:endParaRPr lang="en-US" sz="18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505200" y="2133600"/>
            <a:ext cx="152400" cy="259080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936347" y="1524000"/>
            <a:ext cx="15568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</a:rPr>
              <a:t>Panther 4SC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3 oz/A</a:t>
            </a:r>
          </a:p>
          <a:p>
            <a:pPr algn="ctr"/>
            <a:r>
              <a:rPr lang="en-US" b="1" dirty="0">
                <a:solidFill>
                  <a:srgbClr val="FFFF00"/>
                </a:solidFill>
              </a:rPr>
              <a:t>INFR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52600" y="6248400"/>
            <a:ext cx="32303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>
                <a:solidFill>
                  <a:srgbClr val="000000"/>
                </a:solidFill>
              </a:rPr>
              <a:t>Photos: </a:t>
            </a:r>
            <a:r>
              <a:rPr lang="en-US" sz="1000" i="1" dirty="0">
                <a:solidFill>
                  <a:srgbClr val="000000"/>
                </a:solidFill>
              </a:rPr>
              <a:t>Dr. Jason Sarver, Mississippi State University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0" y="1524000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Admire Pro</a:t>
            </a:r>
          </a:p>
          <a:p>
            <a:pPr algn="ctr"/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3600" y="2819400"/>
            <a:ext cx="26289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6404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ELE-MAX ENC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410200" y="1143000"/>
            <a:ext cx="3529013" cy="5095875"/>
          </a:xfrm>
        </p:spPr>
        <p:txBody>
          <a:bodyPr/>
          <a:lstStyle/>
          <a:p>
            <a:r>
              <a:rPr lang="en-US" dirty="0" smtClean="0"/>
              <a:t>Helena</a:t>
            </a:r>
          </a:p>
          <a:p>
            <a:r>
              <a:rPr lang="en-US" dirty="0" smtClean="0"/>
              <a:t>11-8-5 + B, Fe, Mn, Cu, Zn, Co</a:t>
            </a:r>
            <a:r>
              <a:rPr lang="en-US" smtClean="0"/>
              <a:t>, Mo</a:t>
            </a:r>
            <a:endParaRPr lang="en-US" dirty="0" smtClean="0"/>
          </a:p>
          <a:p>
            <a:r>
              <a:rPr lang="en-US" dirty="0" smtClean="0"/>
              <a:t>1 qt/A = $4.50</a:t>
            </a:r>
          </a:p>
          <a:p>
            <a:r>
              <a:rPr lang="en-US" dirty="0" smtClean="0"/>
              <a:t>Does it act as a peanut safener?</a:t>
            </a:r>
          </a:p>
          <a:p>
            <a:r>
              <a:rPr lang="en-US" dirty="0" smtClean="0"/>
              <a:t>Does it improve weed peanut control?</a:t>
            </a:r>
          </a:p>
          <a:p>
            <a:r>
              <a:rPr lang="en-US" dirty="0" smtClean="0"/>
              <a:t>Does it improve peanut yields?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4350" y="1615085"/>
            <a:ext cx="3527425" cy="4481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60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Influence of ENC @ 32 oz/A on Peanut Leaf Burn - 3 DAT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3100963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543800" y="1961072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LSD (0.10) = 4</a:t>
            </a:r>
          </a:p>
          <a:p>
            <a:pPr algn="ctr"/>
            <a:r>
              <a:rPr lang="en-US" sz="1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CV = 14.27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29000" y="5943600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(8 oz/A)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05400" y="6109900"/>
            <a:ext cx="14121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(8 oz/A + 16 oz/A)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93896" y="6366301"/>
            <a:ext cx="22596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(12 oz/A + 16 oz/A  + 16 oz/A)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5922" y="6315109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PE-20-16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May 19</a:t>
            </a:r>
          </a:p>
        </p:txBody>
      </p:sp>
    </p:spTree>
    <p:extLst>
      <p:ext uri="{BB962C8B-B14F-4D97-AF65-F5344CB8AC3E}">
        <p14:creationId xmlns:p14="http://schemas.microsoft.com/office/powerpoint/2010/main" val="32427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84350" y="96838"/>
            <a:ext cx="7359650" cy="1143000"/>
          </a:xfrm>
        </p:spPr>
        <p:txBody>
          <a:bodyPr/>
          <a:lstStyle/>
          <a:p>
            <a:r>
              <a:rPr lang="en-US" sz="2800" dirty="0" smtClean="0"/>
              <a:t>Gramoxone 2SL @ 8 oz/A + Dual Magnum 7.64EC @ 16 oz/A – 3 DAT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676400" y="5074025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- ENC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86400" y="5064500"/>
            <a:ext cx="2079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+ ENC @ 32 oz/A</a:t>
            </a:r>
          </a:p>
        </p:txBody>
      </p:sp>
      <p:pic>
        <p:nvPicPr>
          <p:cNvPr id="4098" name="Picture 2" descr="L:\field pictures\2016\pe-20-16\2016-05-19\02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4574" y="18641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L:\field pictures\2016\pe-20-16\2016-05-19\02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1864100"/>
            <a:ext cx="42672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991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Influence of </a:t>
            </a:r>
            <a:r>
              <a:rPr lang="en-US" dirty="0" err="1" smtClean="0"/>
              <a:t>Ele</a:t>
            </a:r>
            <a:r>
              <a:rPr lang="en-US" dirty="0" smtClean="0"/>
              <a:t>-Max ENC on Peanut Yield – 2016*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669959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343400" y="6488668"/>
            <a:ext cx="2863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*Averaged over 4 herbicide treatments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032" y="6021811"/>
            <a:ext cx="925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 dirty="0">
                <a:solidFill>
                  <a:srgbClr val="000000"/>
                </a:solidFill>
              </a:rPr>
              <a:t>PE-20-16</a:t>
            </a:r>
          </a:p>
          <a:p>
            <a:r>
              <a:rPr lang="en-US" sz="1200" b="1" i="1" dirty="0">
                <a:solidFill>
                  <a:srgbClr val="000000"/>
                </a:solidFill>
              </a:rPr>
              <a:t>GA-06G</a:t>
            </a:r>
          </a:p>
          <a:p>
            <a:r>
              <a:rPr lang="en-US" sz="1200" b="1" i="1" dirty="0">
                <a:solidFill>
                  <a:srgbClr val="000000"/>
                </a:solidFill>
              </a:rPr>
              <a:t>P = 0.2435</a:t>
            </a:r>
          </a:p>
          <a:p>
            <a:r>
              <a:rPr lang="en-US" sz="1200" b="1" i="1" dirty="0">
                <a:solidFill>
                  <a:srgbClr val="000000"/>
                </a:solidFill>
              </a:rPr>
              <a:t>CV = 11.7</a:t>
            </a:r>
          </a:p>
        </p:txBody>
      </p:sp>
    </p:spTree>
    <p:extLst>
      <p:ext uri="{BB962C8B-B14F-4D97-AF65-F5344CB8AC3E}">
        <p14:creationId xmlns:p14="http://schemas.microsoft.com/office/powerpoint/2010/main" val="515269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J-Rooting Peanuts – </a:t>
            </a:r>
            <a:r>
              <a:rPr lang="en-US" sz="3600" b="1" i="1" u="sng" dirty="0" smtClean="0"/>
              <a:t>No Herbicides Applied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 smtClean="0"/>
              <a:t>GA-06G, Planted May 5, 2014, Pictures May 20</a:t>
            </a:r>
            <a:endParaRPr lang="en-US" sz="3600" dirty="0"/>
          </a:p>
        </p:txBody>
      </p:sp>
      <p:sp>
        <p:nvSpPr>
          <p:cNvPr id="3" name="AutoShape 2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AutoShape 4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5" name="AutoShape 6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AutoShape 8" descr="https://pod51035.outlook.com/owa/service.svc/s/GetFileAttachment?id=AQMkAGFjOWYxNTIwLTFiMGEtNDJlNC1hZGYzLWEzZGZhZjFlZDRmMABGAAAD0Ckv3xZl8kSbOQmkUR40BgcAWZaZ05NHZkq97xPTZfyavgAAA3wAAACV6iBCNRh5S7KKeVMrJOmyAAAAgPsI3AAAAAESABAA9SfZHmSAmUKVoMA1FFyBLw%3D%3D&amp;isImagePreview=True&amp;X-OWA-CANARY=S65yi5wHbUqgpeCHfq3iduZgaAljQtEIvno3S91dlF4CZOox9ghIvbti1Im6pwEDXcEy8nXjmDw.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2775" y="2057400"/>
            <a:ext cx="3820668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flipH="1">
            <a:off x="4572000" y="2057400"/>
            <a:ext cx="3974211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254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Peanut Weed Control Research</a:t>
            </a:r>
            <a:endParaRPr lang="en-US" dirty="0"/>
          </a:p>
        </p:txBody>
      </p:sp>
      <p:pic>
        <p:nvPicPr>
          <p:cNvPr id="1026" name="Picture 2" descr="L:\field pictures\2016\2016-06-22\04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457325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586" y="5928377"/>
            <a:ext cx="16466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PE-08B-16</a:t>
            </a:r>
          </a:p>
          <a:p>
            <a:r>
              <a:rPr lang="en-US" dirty="0">
                <a:solidFill>
                  <a:srgbClr val="000000"/>
                </a:solidFill>
              </a:rPr>
              <a:t>June 22, 2016</a:t>
            </a:r>
          </a:p>
          <a:p>
            <a:r>
              <a:rPr lang="en-US" dirty="0">
                <a:solidFill>
                  <a:srgbClr val="000000"/>
                </a:solidFill>
              </a:rPr>
              <a:t>56 DAP</a:t>
            </a:r>
          </a:p>
        </p:txBody>
      </p:sp>
    </p:spTree>
    <p:extLst>
      <p:ext uri="{BB962C8B-B14F-4D97-AF65-F5344CB8AC3E}">
        <p14:creationId xmlns:p14="http://schemas.microsoft.com/office/powerpoint/2010/main" val="357044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:\field pictures\2016\2016-05-31 junk1\junk1 03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4800600" cy="359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L:\field pictures\2016\2016-05-31 junk1\junk1 03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0100" y="3467604"/>
            <a:ext cx="4495800" cy="337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752600" y="0"/>
            <a:ext cx="16193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>
                <a:solidFill>
                  <a:srgbClr val="000000"/>
                </a:solidFill>
              </a:rPr>
              <a:t>Dual Magnum 7.62EC</a:t>
            </a:r>
          </a:p>
          <a:p>
            <a:r>
              <a:rPr lang="en-US" sz="1100" b="1" dirty="0">
                <a:solidFill>
                  <a:srgbClr val="000000"/>
                </a:solidFill>
              </a:rPr>
              <a:t>42 oz/A - PRE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648200" y="3549134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488668"/>
            <a:ext cx="949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34 DAT</a:t>
            </a:r>
          </a:p>
        </p:txBody>
      </p:sp>
    </p:spTree>
    <p:extLst>
      <p:ext uri="{BB962C8B-B14F-4D97-AF65-F5344CB8AC3E}">
        <p14:creationId xmlns:p14="http://schemas.microsoft.com/office/powerpoint/2010/main" val="273888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Does Dual Magnum 7.62EC @ 42 oz/A (2X) Applied PRE Cause Peanut J-Rooting??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4856203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69800" y="1447800"/>
            <a:ext cx="1217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rgbClr val="000000"/>
                </a:solidFill>
              </a:rPr>
              <a:t>P = 0.1660</a:t>
            </a:r>
          </a:p>
          <a:p>
            <a:r>
              <a:rPr lang="en-US" sz="1600" i="1" dirty="0">
                <a:solidFill>
                  <a:srgbClr val="000000"/>
                </a:solidFill>
              </a:rPr>
              <a:t>CV = 13.02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9525" y="6211669"/>
            <a:ext cx="1159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34 DAT</a:t>
            </a:r>
          </a:p>
          <a:p>
            <a:r>
              <a:rPr lang="en-US" dirty="0">
                <a:solidFill>
                  <a:srgbClr val="000000"/>
                </a:solidFill>
              </a:rPr>
              <a:t>PE-61-16</a:t>
            </a:r>
          </a:p>
        </p:txBody>
      </p:sp>
    </p:spTree>
    <p:extLst>
      <p:ext uri="{BB962C8B-B14F-4D97-AF65-F5344CB8AC3E}">
        <p14:creationId xmlns:p14="http://schemas.microsoft.com/office/powerpoint/2010/main" val="7776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Does Dual Magnum 7.62EC @ 42 oz/A (2X) Applied PRE Cause Peanut Yield Loss?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907240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50312" y="6457890"/>
            <a:ext cx="8034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i="1" dirty="0" smtClean="0">
                <a:solidFill>
                  <a:srgbClr val="000000"/>
                </a:solidFill>
              </a:rPr>
              <a:t>P = 0.2025</a:t>
            </a:r>
          </a:p>
          <a:p>
            <a:r>
              <a:rPr lang="en-US" sz="1000" b="1" i="1" dirty="0" smtClean="0">
                <a:solidFill>
                  <a:srgbClr val="000000"/>
                </a:solidFill>
              </a:rPr>
              <a:t>CV = 8.37</a:t>
            </a:r>
            <a:endParaRPr lang="en-US" sz="1000" b="1" i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525" y="6488668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PE-10-16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5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Sinbar Injury</a:t>
            </a:r>
            <a:endParaRPr lang="en-US" dirty="0"/>
          </a:p>
        </p:txBody>
      </p:sp>
      <p:pic>
        <p:nvPicPr>
          <p:cNvPr id="5122" name="Picture 2" descr="L:\field pictures\2016\PE-21-16\MAY 25\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24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(GA-06G) Response to Sinbar 80WG Applied PRE</a:t>
            </a:r>
            <a:endParaRPr lang="en-US" dirty="0"/>
          </a:p>
        </p:txBody>
      </p:sp>
      <p:pic>
        <p:nvPicPr>
          <p:cNvPr id="2050" name="Picture 2" descr="L:\field pictures\2016\PE-21-16\2016-06-01\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6\PE-21-16\2016-06-01\009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6\PE-21-16\2016-06-01\010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22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6345674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PE-21-16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21 DAT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410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599" y="5410200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Sinbar 80WG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4 oz/A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8970" y="541020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Sinbar 80WG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2 oz/A</a:t>
            </a:r>
          </a:p>
        </p:txBody>
      </p:sp>
    </p:spTree>
    <p:extLst>
      <p:ext uri="{BB962C8B-B14F-4D97-AF65-F5344CB8AC3E}">
        <p14:creationId xmlns:p14="http://schemas.microsoft.com/office/powerpoint/2010/main" val="3973022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(GA-06G) Response to Sinbar 80WG Applied PRE</a:t>
            </a:r>
            <a:endParaRPr lang="en-US" dirty="0"/>
          </a:p>
        </p:txBody>
      </p:sp>
      <p:pic>
        <p:nvPicPr>
          <p:cNvPr id="2050" name="Picture 2" descr="L:\field pictures\2016\PE-21-16\2016-06-01\00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" y="1752600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-1" y="6345674"/>
            <a:ext cx="941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0000"/>
                </a:solidFill>
              </a:rPr>
              <a:t>PE-21-16</a:t>
            </a:r>
          </a:p>
          <a:p>
            <a:r>
              <a:rPr lang="en-US" sz="1400" i="1" dirty="0">
                <a:solidFill>
                  <a:srgbClr val="000000"/>
                </a:solidFill>
              </a:rPr>
              <a:t>21 DAT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0" y="5410200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599" y="5410200"/>
            <a:ext cx="16337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Sinbar 80WG 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1 oz/A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58970" y="5410200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Sinbar 80WG</a:t>
            </a:r>
          </a:p>
          <a:p>
            <a:pPr algn="ctr"/>
            <a:r>
              <a:rPr lang="en-US" dirty="0">
                <a:solidFill>
                  <a:srgbClr val="000000"/>
                </a:solidFill>
              </a:rPr>
              <a:t>0.5 oz/A</a:t>
            </a:r>
          </a:p>
        </p:txBody>
      </p:sp>
      <p:pic>
        <p:nvPicPr>
          <p:cNvPr id="3074" name="Picture 2" descr="L:\field pictures\2016\PE-21-16\2016-06-01\011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2889" y="174734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L:\field pictures\2016\PE-21-16\2016-06-01\012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747345"/>
            <a:ext cx="27432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5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Table 1.  Peanut stand, plant height, and yield reductions caused by preemergence applications of terbacil, 2016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47597095"/>
              </p:ext>
            </p:extLst>
          </p:nvPr>
        </p:nvGraphicFramePr>
        <p:xfrm>
          <a:off x="457200" y="1600200"/>
          <a:ext cx="8229600" cy="368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/>
                <a:gridCol w="2057400"/>
                <a:gridCol w="2209800"/>
                <a:gridCol w="1905000"/>
              </a:tblGrid>
              <a:tr h="370840">
                <a:tc rowSpan="2">
                  <a:txBody>
                    <a:bodyPr/>
                    <a:lstStyle/>
                    <a:p>
                      <a:pPr algn="ctr"/>
                      <a:endParaRPr lang="en-US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en-US" sz="2000" b="1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Terbacil Rate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(lb</a:t>
                      </a:r>
                      <a:r>
                        <a:rPr lang="en-US" sz="20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ai/A)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Peanut </a:t>
                      </a:r>
                      <a:r>
                        <a:rPr lang="en-US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Response</a:t>
                      </a:r>
                      <a:r>
                        <a:rPr lang="en-US" sz="2000" baseline="30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</a:t>
                      </a:r>
                      <a:endParaRPr lang="en-US" sz="20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Stand Reduction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r>
                        <a:rPr lang="en-US" sz="20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</a:t>
                      </a:r>
                      <a:endParaRPr lang="en-US" sz="2000" b="1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 Reduction</a:t>
                      </a:r>
                    </a:p>
                    <a:p>
                      <a:pPr algn="ctr"/>
                      <a:r>
                        <a:rPr lang="en-US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(%)</a:t>
                      </a:r>
                      <a:r>
                        <a:rPr lang="en-US" sz="2000" b="1" baseline="30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endParaRPr lang="en-US" sz="2000" b="1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Yield Reduction</a:t>
                      </a:r>
                    </a:p>
                    <a:p>
                      <a:pPr algn="ctr"/>
                      <a:r>
                        <a:rPr lang="en-US" sz="2000" b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(%)</a:t>
                      </a:r>
                      <a:endParaRPr lang="en-US" sz="20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  <a:p>
                      <a:pPr algn="ct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 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 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d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 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 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 c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71 b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b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68 b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 a</a:t>
                      </a:r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46288" y="5257800"/>
            <a:ext cx="80881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baseline="30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Means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the same column with the same letter are not significantly different </a:t>
            </a:r>
          </a:p>
          <a:p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according to DMRT (P=0.10).</a:t>
            </a:r>
          </a:p>
          <a:p>
            <a:r>
              <a:rPr lang="en-US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 DAP</a:t>
            </a:r>
          </a:p>
          <a:p>
            <a:r>
              <a:rPr lang="en-US" i="1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DAP</a:t>
            </a:r>
          </a:p>
        </p:txBody>
      </p:sp>
    </p:spTree>
    <p:extLst>
      <p:ext uri="{BB962C8B-B14F-4D97-AF65-F5344CB8AC3E}">
        <p14:creationId xmlns:p14="http://schemas.microsoft.com/office/powerpoint/2010/main" val="200316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00" y="1371600"/>
            <a:ext cx="297529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Peanuts/2,4-D/Dicamba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How much?</a:t>
            </a:r>
          </a:p>
          <a:p>
            <a:pPr lvl="1"/>
            <a:r>
              <a:rPr lang="en-US" sz="1200" dirty="0" smtClean="0"/>
              <a:t>Vapor Drift = 1/1000thX?</a:t>
            </a:r>
          </a:p>
          <a:p>
            <a:pPr lvl="1"/>
            <a:r>
              <a:rPr lang="en-US" sz="1200" dirty="0" smtClean="0"/>
              <a:t>Particle Drift = 1/100thX?</a:t>
            </a:r>
          </a:p>
          <a:p>
            <a:pPr lvl="1"/>
            <a:endParaRPr lang="en-US" sz="1200" dirty="0" smtClean="0"/>
          </a:p>
          <a:p>
            <a:r>
              <a:rPr lang="en-US" dirty="0" smtClean="0"/>
              <a:t>When?</a:t>
            </a:r>
          </a:p>
          <a:p>
            <a:r>
              <a:rPr lang="en-US" dirty="0" smtClean="0"/>
              <a:t>Tank-contamination</a:t>
            </a:r>
          </a:p>
          <a:p>
            <a:endParaRPr lang="en-US" dirty="0" smtClean="0"/>
          </a:p>
          <a:p>
            <a:r>
              <a:rPr lang="en-US" dirty="0" smtClean="0"/>
              <a:t>Is dicamba always worse than 2,4-D?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4605337"/>
            <a:ext cx="2559730" cy="181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7090" y="3200400"/>
            <a:ext cx="2743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28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200" dirty="0" smtClean="0"/>
              <a:t>Peanut (GA-12Y) Response to Enlist Duo 3.3SL (glyphosate + 2,4-D choline) Applied at Various Times @ 56 oz/</a:t>
            </a:r>
            <a:r>
              <a:rPr lang="en-US" sz="2400" dirty="0" smtClean="0"/>
              <a:t>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PE-05-16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pic>
        <p:nvPicPr>
          <p:cNvPr id="2050" name="Picture 2" descr="L:\field pictures\2016\pe-03-16\august 12\020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89424" y="1338263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6\pe-03-16\august 12\024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80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6\pe-03-16\august 12\028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8198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6\pe-03-16\august 12\03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80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106680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295400"/>
            <a:ext cx="1073150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3904693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3904692"/>
            <a:ext cx="10731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490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Peanut (GA-12Y) Yield Losses (%) Caused by Enlist Duo 3.3SL - 2016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66842558"/>
              </p:ext>
            </p:extLst>
          </p:nvPr>
        </p:nvGraphicFramePr>
        <p:xfrm>
          <a:off x="1784350" y="1562100"/>
          <a:ext cx="720884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68"/>
                <a:gridCol w="1441768"/>
                <a:gridCol w="1441768"/>
                <a:gridCol w="1441768"/>
                <a:gridCol w="1441768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2</a:t>
                      </a:r>
                      <a:endParaRPr lang="en-US" baseline="30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of Application (DAP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1X</a:t>
                      </a:r>
                    </a:p>
                    <a:p>
                      <a:pPr algn="ctr"/>
                      <a:r>
                        <a:rPr lang="en-US" i="1" dirty="0" smtClean="0"/>
                        <a:t>(56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45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61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64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56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0.1X </a:t>
                      </a:r>
                    </a:p>
                    <a:p>
                      <a:pPr algn="ctr"/>
                      <a:r>
                        <a:rPr lang="en-US" i="1" dirty="0" smtClean="0"/>
                        <a:t>(5.6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11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7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0.01X </a:t>
                      </a:r>
                    </a:p>
                    <a:p>
                      <a:pPr algn="ctr"/>
                      <a:r>
                        <a:rPr lang="en-US" i="1" dirty="0" smtClean="0"/>
                        <a:t>(0.56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12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5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4267200"/>
            <a:ext cx="717375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DAP = days after planting.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56 oz/A = 0.7 lb ae 2,4-D + 0.74 lb ae glyphosate; 5.6 oz/A =</a:t>
            </a:r>
          </a:p>
          <a:p>
            <a:r>
              <a:rPr lang="en-US" dirty="0">
                <a:solidFill>
                  <a:srgbClr val="000000"/>
                </a:solidFill>
              </a:rPr>
              <a:t>0.07 lb ae 2,4-D + 0.074 lb ae of glyphosate; 0.56 oz/A= 0.007 lb ae </a:t>
            </a:r>
          </a:p>
          <a:p>
            <a:r>
              <a:rPr lang="en-US" dirty="0">
                <a:solidFill>
                  <a:srgbClr val="000000"/>
                </a:solidFill>
              </a:rPr>
              <a:t>2,4-D + 0.0074 lb ae glyphosate.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4116" y="5947338"/>
            <a:ext cx="15504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PE-05-16</a:t>
            </a:r>
          </a:p>
          <a:p>
            <a:r>
              <a:rPr lang="en-US" b="1" dirty="0">
                <a:solidFill>
                  <a:srgbClr val="000000"/>
                </a:solidFill>
              </a:rPr>
              <a:t>LSD 0.10 = 8</a:t>
            </a:r>
          </a:p>
          <a:p>
            <a:r>
              <a:rPr lang="en-US" b="1" dirty="0">
                <a:solidFill>
                  <a:srgbClr val="000000"/>
                </a:solidFill>
              </a:rPr>
              <a:t>CV = 38</a:t>
            </a:r>
          </a:p>
        </p:txBody>
      </p:sp>
    </p:spTree>
    <p:extLst>
      <p:ext uri="{BB962C8B-B14F-4D97-AF65-F5344CB8AC3E}">
        <p14:creationId xmlns:p14="http://schemas.microsoft.com/office/powerpoint/2010/main" val="31460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2016 Peanut Weed Control Research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-1" y="5956185"/>
            <a:ext cx="17363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PE-08B-16</a:t>
            </a:r>
          </a:p>
          <a:p>
            <a:r>
              <a:rPr lang="en-US" dirty="0">
                <a:solidFill>
                  <a:srgbClr val="000000"/>
                </a:solidFill>
              </a:rPr>
              <a:t>August 9, 2016</a:t>
            </a:r>
          </a:p>
          <a:p>
            <a:r>
              <a:rPr lang="en-US" dirty="0">
                <a:solidFill>
                  <a:srgbClr val="000000"/>
                </a:solidFill>
              </a:rPr>
              <a:t>104 DAP</a:t>
            </a:r>
          </a:p>
        </p:txBody>
      </p:sp>
      <p:pic>
        <p:nvPicPr>
          <p:cNvPr id="2050" name="Picture 2" descr="L:\field pictures\2016\2016-08-09\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805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sz="2400" dirty="0" smtClean="0"/>
              <a:t>Peanut (GA-06G) Response to Engenia 5SL (dicamba) Applied at Various Times @ 12.8 oz/A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-19050" y="6203811"/>
            <a:ext cx="87556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PE-04-16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August 12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107 DAP</a:t>
            </a:r>
          </a:p>
        </p:txBody>
      </p:sp>
      <p:pic>
        <p:nvPicPr>
          <p:cNvPr id="11" name="Picture 2" descr="L:\field pictures\2016\PE-04-16\august 12\059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161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L:\field pictures\2016\PE-04-16\august 12\052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80" y="1308100"/>
            <a:ext cx="1853803" cy="2471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L:\field pictures\2016\PE-04-16\august 12\054.JPG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21161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L:\field pictures\2016\PE-04-16\august 12\049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1780" y="3932238"/>
            <a:ext cx="1853802" cy="247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048000" y="12726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15 DAP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05600" y="1272659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30 DAP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79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60 DAP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705599" y="3886200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90 DAP</a:t>
            </a:r>
          </a:p>
        </p:txBody>
      </p:sp>
    </p:spTree>
    <p:extLst>
      <p:ext uri="{BB962C8B-B14F-4D97-AF65-F5344CB8AC3E}">
        <p14:creationId xmlns:p14="http://schemas.microsoft.com/office/powerpoint/2010/main" val="7998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Peanut (GA-06G) Yield Losses (%) Caused by Engenia 5SL - 2016</a:t>
            </a:r>
            <a:endParaRPr lang="en-US" sz="2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01450195"/>
              </p:ext>
            </p:extLst>
          </p:nvPr>
        </p:nvGraphicFramePr>
        <p:xfrm>
          <a:off x="1784350" y="1562100"/>
          <a:ext cx="7208840" cy="2656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1768"/>
                <a:gridCol w="1441768"/>
                <a:gridCol w="1441768"/>
                <a:gridCol w="1441768"/>
                <a:gridCol w="1441768"/>
              </a:tblGrid>
              <a:tr h="0">
                <a:tc rowSpan="2">
                  <a:txBody>
                    <a:bodyPr/>
                    <a:lstStyle/>
                    <a:p>
                      <a:pPr algn="ctr"/>
                      <a:endParaRPr lang="en-US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Rate/A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Time of Application (DAP</a:t>
                      </a:r>
                      <a:r>
                        <a:rPr lang="en-US" baseline="30000" dirty="0" smtClean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15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30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60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chemeClr val="tx1"/>
                          </a:solidFill>
                        </a:rPr>
                        <a:t>90</a:t>
                      </a:r>
                      <a:endParaRPr lang="en-US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1X</a:t>
                      </a:r>
                    </a:p>
                    <a:p>
                      <a:pPr algn="ctr"/>
                      <a:r>
                        <a:rPr lang="en-US" i="1" dirty="0" smtClean="0"/>
                        <a:t>(12.8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87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93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87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38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0.1X </a:t>
                      </a:r>
                    </a:p>
                    <a:p>
                      <a:pPr algn="ctr"/>
                      <a:r>
                        <a:rPr lang="en-US" i="1" dirty="0" smtClean="0"/>
                        <a:t>(1.28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16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19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23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</a:t>
                      </a:r>
                      <a:endParaRPr lang="en-US" i="1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0.01X (0.128 oz/A)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6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8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3</a:t>
                      </a:r>
                      <a:endParaRPr lang="en-US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i="1" dirty="0" smtClean="0"/>
                        <a:t>0</a:t>
                      </a:r>
                      <a:endParaRPr lang="en-US" i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81200" y="4267200"/>
            <a:ext cx="2952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DAP = days after planting.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6095" y="5934670"/>
            <a:ext cx="15376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PE-04-16</a:t>
            </a:r>
          </a:p>
          <a:p>
            <a:r>
              <a:rPr lang="en-US" b="1" dirty="0">
                <a:solidFill>
                  <a:srgbClr val="000000"/>
                </a:solidFill>
              </a:rPr>
              <a:t>LSD 0.10 = 7</a:t>
            </a:r>
          </a:p>
          <a:p>
            <a:r>
              <a:rPr lang="en-US" b="1" dirty="0">
                <a:solidFill>
                  <a:srgbClr val="000000"/>
                </a:solidFill>
              </a:rPr>
              <a:t>CV = 23</a:t>
            </a:r>
          </a:p>
        </p:txBody>
      </p:sp>
    </p:spTree>
    <p:extLst>
      <p:ext uri="{BB962C8B-B14F-4D97-AF65-F5344CB8AC3E}">
        <p14:creationId xmlns:p14="http://schemas.microsoft.com/office/powerpoint/2010/main" val="19357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Yield Loss Caused By Simulated Drift Rates (1X) - 2016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0848376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2237" y="6396335"/>
            <a:ext cx="1624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Engenia  = 12.8 oz/A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Enlist Duo = 56 oz/A</a:t>
            </a:r>
          </a:p>
        </p:txBody>
      </p:sp>
    </p:spTree>
    <p:extLst>
      <p:ext uri="{BB962C8B-B14F-4D97-AF65-F5344CB8AC3E}">
        <p14:creationId xmlns:p14="http://schemas.microsoft.com/office/powerpoint/2010/main" val="213326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Yield Loss Caused By Simulated Drift Rates (1/10X) - 2016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135482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0" y="6305550"/>
            <a:ext cx="1667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Engenia = 1.28 oz/A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Enlist  Duo = 5.6 oz/A</a:t>
            </a:r>
          </a:p>
        </p:txBody>
      </p:sp>
    </p:spTree>
    <p:extLst>
      <p:ext uri="{BB962C8B-B14F-4D97-AF65-F5344CB8AC3E}">
        <p14:creationId xmlns:p14="http://schemas.microsoft.com/office/powerpoint/2010/main" val="398115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Peanut Yield Loss Caused By Simulated Drift Rates (1/100X) - 2016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0537069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6400800"/>
            <a:ext cx="1709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</a:rPr>
              <a:t>Engenia = 0.128 oz/A</a:t>
            </a:r>
          </a:p>
          <a:p>
            <a:r>
              <a:rPr lang="en-US" sz="1200" i="1" dirty="0">
                <a:solidFill>
                  <a:srgbClr val="000000"/>
                </a:solidFill>
              </a:rPr>
              <a:t>Enlist Duo = 0.56 oz/A</a:t>
            </a:r>
          </a:p>
        </p:txBody>
      </p:sp>
    </p:spTree>
    <p:extLst>
      <p:ext uri="{BB962C8B-B14F-4D97-AF65-F5344CB8AC3E}">
        <p14:creationId xmlns:p14="http://schemas.microsoft.com/office/powerpoint/2010/main" val="426310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u="sng" dirty="0" smtClean="0"/>
              <a:t>2016 Nozzle Research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2000" i="1" dirty="0" smtClean="0"/>
              <a:t>Prowl + Valor + Strongarm (PRE) fb Cadre + Dual Magnum + 2,4-DB (45 DAP)</a:t>
            </a:r>
            <a:endParaRPr lang="en-US" sz="20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934670"/>
            <a:ext cx="12618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PE-12-16</a:t>
            </a:r>
          </a:p>
          <a:p>
            <a:r>
              <a:rPr lang="en-US" dirty="0">
                <a:solidFill>
                  <a:srgbClr val="000000"/>
                </a:solidFill>
              </a:rPr>
              <a:t>August 10</a:t>
            </a:r>
          </a:p>
          <a:p>
            <a:r>
              <a:rPr lang="en-US" dirty="0">
                <a:solidFill>
                  <a:srgbClr val="000000"/>
                </a:solidFill>
              </a:rPr>
              <a:t>107 DAP</a:t>
            </a:r>
          </a:p>
        </p:txBody>
      </p:sp>
      <p:pic>
        <p:nvPicPr>
          <p:cNvPr id="2050" name="Picture 2" descr="L:\field pictures\2016\pe-12-16\august 10\020.JPG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5000" y="1883807"/>
            <a:ext cx="2194559" cy="201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L:\field pictures\2016\pe-12-16\august 10\012.JPG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600" y="1828800"/>
            <a:ext cx="2194559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L:\field pictures\2016\pe-12-16\august 10\024.JPG"/>
          <p:cNvPicPr>
            <a:picLocks noGrp="1" noChangeAspect="1" noChangeArrowheads="1"/>
          </p:cNvPicPr>
          <p:nvPr>
            <p:ph sz="quarter" idx="3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05000" y="4709160"/>
            <a:ext cx="2194559" cy="192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L:\field pictures\2016\pe-12-16\august 10\018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705600" y="4724400"/>
            <a:ext cx="2194559" cy="2103120"/>
          </a:xfrm>
          <a:prstGeom prst="rect">
            <a:avLst/>
          </a:prstGeom>
          <a:noFill/>
          <a:ln w="12700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:\field pictures\2016\pe-12-16\august 10\022.JPG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7200" y="1752600"/>
            <a:ext cx="2194560" cy="29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362200" y="1524000"/>
            <a:ext cx="1154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11002DG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043204" y="1524000"/>
            <a:ext cx="1347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11002AIXR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4600" y="4355068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TTI02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43204" y="4378404"/>
            <a:ext cx="1270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TADF02-D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953000" y="1893332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NTC</a:t>
            </a:r>
          </a:p>
        </p:txBody>
      </p:sp>
      <p:cxnSp>
        <p:nvCxnSpPr>
          <p:cNvPr id="16" name="Straight Connector 15"/>
          <p:cNvCxnSpPr/>
          <p:nvPr/>
        </p:nvCxnSpPr>
        <p:spPr bwMode="auto">
          <a:xfrm flipV="1">
            <a:off x="1905000" y="2026920"/>
            <a:ext cx="685800" cy="1173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Straight Connector 17"/>
          <p:cNvCxnSpPr/>
          <p:nvPr/>
        </p:nvCxnSpPr>
        <p:spPr bwMode="auto">
          <a:xfrm flipH="1" flipV="1">
            <a:off x="3124200" y="2026920"/>
            <a:ext cx="990600" cy="11734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Straight Connector 19"/>
          <p:cNvCxnSpPr/>
          <p:nvPr/>
        </p:nvCxnSpPr>
        <p:spPr bwMode="auto">
          <a:xfrm flipV="1">
            <a:off x="1905000" y="4747736"/>
            <a:ext cx="838200" cy="1648599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>
            <a:endCxn id="2052" idx="0"/>
          </p:cNvCxnSpPr>
          <p:nvPr/>
        </p:nvCxnSpPr>
        <p:spPr bwMode="auto">
          <a:xfrm flipH="1" flipV="1">
            <a:off x="3002280" y="4709160"/>
            <a:ext cx="1112520" cy="131064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Straight Connector 23"/>
          <p:cNvCxnSpPr>
            <a:stCxn id="2051" idx="1"/>
          </p:cNvCxnSpPr>
          <p:nvPr/>
        </p:nvCxnSpPr>
        <p:spPr bwMode="auto">
          <a:xfrm flipV="1">
            <a:off x="6705600" y="1828800"/>
            <a:ext cx="685800" cy="11430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Straight Connector 25"/>
          <p:cNvCxnSpPr/>
          <p:nvPr/>
        </p:nvCxnSpPr>
        <p:spPr bwMode="auto">
          <a:xfrm flipH="1" flipV="1">
            <a:off x="7924800" y="1893332"/>
            <a:ext cx="990600" cy="13070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6705600" y="4876800"/>
            <a:ext cx="457200" cy="48768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7848600" y="4876800"/>
            <a:ext cx="1066800" cy="105787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4652242" y="4883228"/>
            <a:ext cx="1424474" cy="1899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273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Labels 2017?</a:t>
            </a:r>
            <a:endParaRPr lang="en-US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0700" y="2474832"/>
            <a:ext cx="2840037" cy="1278017"/>
          </a:xfrm>
          <a:solidFill>
            <a:schemeClr val="bg1"/>
          </a:solidFill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1295400"/>
            <a:ext cx="2878137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AutoShape 6" descr="Anthem Flex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69634" y="1314450"/>
            <a:ext cx="447436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Zidua 85WG = pyroxasulfone (BASF)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Anthem Flex 4SE = Zidua + Aim (FMC)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3.733 </a:t>
            </a:r>
            <a:r>
              <a:rPr lang="en-US" dirty="0" err="1">
                <a:solidFill>
                  <a:srgbClr val="000000"/>
                </a:solidFill>
              </a:rPr>
              <a:t>lbs</a:t>
            </a:r>
            <a:r>
              <a:rPr lang="en-US" dirty="0">
                <a:solidFill>
                  <a:srgbClr val="000000"/>
                </a:solidFill>
              </a:rPr>
              <a:t> Zidua +  0.267 </a:t>
            </a:r>
            <a:r>
              <a:rPr lang="en-US" dirty="0" err="1">
                <a:solidFill>
                  <a:srgbClr val="000000"/>
                </a:solidFill>
              </a:rPr>
              <a:t>lbs</a:t>
            </a:r>
            <a:r>
              <a:rPr lang="en-US" dirty="0">
                <a:solidFill>
                  <a:srgbClr val="000000"/>
                </a:solidFill>
              </a:rPr>
              <a:t>  Aim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POST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With Gramoxone and/or Cadre</a:t>
            </a: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UGA will not support PRE use</a:t>
            </a:r>
          </a:p>
          <a:p>
            <a:pPr marL="742950" lvl="1" indent="-28575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Why? No 2X safety margin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17914" y="5715000"/>
            <a:ext cx="7315200" cy="775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11885" y="5290066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What about Brake?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6311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Glyphosate/Peanuts Again in 2016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143000"/>
            <a:ext cx="4953000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4114800"/>
            <a:ext cx="4603795" cy="2586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3581400"/>
            <a:ext cx="12186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Pierce County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15200" y="6423839"/>
            <a:ext cx="13292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FFFF00"/>
                </a:solidFill>
              </a:rPr>
              <a:t>Decatur County</a:t>
            </a:r>
          </a:p>
        </p:txBody>
      </p:sp>
    </p:spTree>
    <p:extLst>
      <p:ext uri="{BB962C8B-B14F-4D97-AF65-F5344CB8AC3E}">
        <p14:creationId xmlns:p14="http://schemas.microsoft.com/office/powerpoint/2010/main" val="587194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Title 1"/>
          <p:cNvSpPr>
            <a:spLocks noGrp="1"/>
          </p:cNvSpPr>
          <p:nvPr>
            <p:ph type="title"/>
          </p:nvPr>
        </p:nvSpPr>
        <p:spPr>
          <a:xfrm>
            <a:off x="1752600" y="0"/>
            <a:ext cx="7291388" cy="1143000"/>
          </a:xfrm>
        </p:spPr>
        <p:txBody>
          <a:bodyPr/>
          <a:lstStyle/>
          <a:p>
            <a:r>
              <a:rPr lang="en-US" altLang="en-US" sz="2600" b="1" dirty="0" smtClean="0"/>
              <a:t>What do the top Georgia peanut growers do?</a:t>
            </a:r>
            <a:r>
              <a:rPr lang="en-US" altLang="en-US" dirty="0" smtClean="0"/>
              <a:t/>
            </a:r>
            <a:br>
              <a:rPr lang="en-US" altLang="en-US" dirty="0" smtClean="0"/>
            </a:br>
            <a:r>
              <a:rPr lang="en-US" altLang="en-US" sz="2000" i="1" dirty="0" smtClean="0"/>
              <a:t>2015 Georgia Peanut Achievement Club Winners</a:t>
            </a:r>
          </a:p>
        </p:txBody>
      </p:sp>
      <p:sp>
        <p:nvSpPr>
          <p:cNvPr id="107523" name="Content Placeholder 2"/>
          <p:cNvSpPr>
            <a:spLocks noGrp="1"/>
          </p:cNvSpPr>
          <p:nvPr>
            <p:ph sz="half" idx="1"/>
          </p:nvPr>
        </p:nvSpPr>
        <p:spPr>
          <a:xfrm>
            <a:off x="1752600" y="1066800"/>
            <a:ext cx="3854450" cy="5095875"/>
          </a:xfrm>
        </p:spPr>
        <p:txBody>
          <a:bodyPr/>
          <a:lstStyle/>
          <a:p>
            <a:r>
              <a:rPr lang="en-US" altLang="en-US" sz="2000" dirty="0" smtClean="0"/>
              <a:t>12 growers</a:t>
            </a:r>
          </a:p>
          <a:p>
            <a:r>
              <a:rPr lang="en-US" altLang="en-US" sz="2000" b="1" i="1" u="sng" dirty="0" smtClean="0"/>
              <a:t>6426 lb/A average yield</a:t>
            </a:r>
          </a:p>
          <a:p>
            <a:pPr lvl="1"/>
            <a:r>
              <a:rPr lang="en-US" altLang="en-US" sz="1600" i="1" dirty="0" smtClean="0"/>
              <a:t>GA State Avg. =  4470 lb/A</a:t>
            </a:r>
          </a:p>
          <a:p>
            <a:r>
              <a:rPr lang="en-US" altLang="en-US" sz="2000" dirty="0" smtClean="0"/>
              <a:t>12/12 - irrigated</a:t>
            </a:r>
          </a:p>
          <a:p>
            <a:r>
              <a:rPr lang="en-US" altLang="en-US" sz="2000" dirty="0" smtClean="0"/>
              <a:t>9/12 - bottom plow</a:t>
            </a:r>
          </a:p>
          <a:p>
            <a:r>
              <a:rPr lang="en-US" altLang="en-US" sz="2000" dirty="0" smtClean="0"/>
              <a:t>12/12 - twin rows</a:t>
            </a:r>
          </a:p>
          <a:p>
            <a:r>
              <a:rPr lang="en-US" altLang="en-US" sz="2000" dirty="0" smtClean="0"/>
              <a:t>Herbicides</a:t>
            </a:r>
          </a:p>
          <a:p>
            <a:pPr lvl="1"/>
            <a:r>
              <a:rPr lang="en-US" altLang="en-US" sz="2000" b="1" i="1" u="sng" dirty="0" smtClean="0"/>
              <a:t>10/12 - Sonalan</a:t>
            </a:r>
          </a:p>
          <a:p>
            <a:pPr lvl="1"/>
            <a:r>
              <a:rPr lang="en-US" altLang="en-US" sz="2000" b="1" i="1" u="sng" dirty="0" smtClean="0"/>
              <a:t>10/12  - Valor</a:t>
            </a:r>
          </a:p>
          <a:p>
            <a:pPr lvl="1"/>
            <a:r>
              <a:rPr lang="en-US" altLang="en-US" sz="2000" dirty="0" smtClean="0"/>
              <a:t>2/12  - Dual</a:t>
            </a:r>
          </a:p>
          <a:p>
            <a:pPr lvl="1"/>
            <a:r>
              <a:rPr lang="en-US" altLang="en-US" sz="2000" b="1" i="1" u="sng" dirty="0" smtClean="0"/>
              <a:t>9/12  - Cadre</a:t>
            </a:r>
          </a:p>
          <a:p>
            <a:pPr lvl="1"/>
            <a:r>
              <a:rPr lang="en-US" altLang="en-US" sz="2000" b="1" i="1" u="sng" dirty="0" smtClean="0"/>
              <a:t>6/12  - 2,4-DB</a:t>
            </a:r>
          </a:p>
          <a:p>
            <a:pPr lvl="1"/>
            <a:r>
              <a:rPr lang="en-US" altLang="en-US" sz="2000" dirty="0" smtClean="0"/>
              <a:t>2/12 - Prowl</a:t>
            </a:r>
          </a:p>
          <a:p>
            <a:pPr lvl="1"/>
            <a:r>
              <a:rPr lang="en-US" altLang="en-US" sz="2000" dirty="0" smtClean="0"/>
              <a:t>2/12 - Strongarm </a:t>
            </a:r>
          </a:p>
          <a:p>
            <a:endParaRPr lang="en-US" altLang="en-US" sz="2000" dirty="0" smtClean="0"/>
          </a:p>
        </p:txBody>
      </p:sp>
      <p:pic>
        <p:nvPicPr>
          <p:cNvPr id="107525" name="Picture 2" descr="C:\Documents and Settings\eprostko\Local Settings\Temporary Internet Files\Content.IE5\1C9P8O2C\MP900402375[1]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3187" y="3950776"/>
            <a:ext cx="17764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38787" y="1219200"/>
            <a:ext cx="3529013" cy="2646759"/>
          </a:xfrm>
        </p:spPr>
      </p:pic>
    </p:spTree>
    <p:extLst>
      <p:ext uri="{BB962C8B-B14F-4D97-AF65-F5344CB8AC3E}">
        <p14:creationId xmlns:p14="http://schemas.microsoft.com/office/powerpoint/2010/main" val="31284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r>
              <a:rPr lang="en-US" dirty="0" smtClean="0"/>
              <a:t>Webster County – Sept 4, 2015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2013-2016</a:t>
            </a:r>
          </a:p>
          <a:p>
            <a:r>
              <a:rPr lang="en-US" dirty="0" smtClean="0"/>
              <a:t>Dryland</a:t>
            </a:r>
          </a:p>
          <a:p>
            <a:r>
              <a:rPr lang="en-US" dirty="0" smtClean="0"/>
              <a:t>peanuts</a:t>
            </a:r>
          </a:p>
          <a:p>
            <a:r>
              <a:rPr lang="en-US" dirty="0" smtClean="0"/>
              <a:t>18 oz of Cadre over 4 years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193" y="1308100"/>
            <a:ext cx="2471738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92812" y="1308100"/>
            <a:ext cx="2471738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2194" y="3932238"/>
            <a:ext cx="2471737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7191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Somewhere in SW Georgia on July 8, 2016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1447800"/>
            <a:ext cx="6489043" cy="4865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1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UGA-Tifton – December 6, 2016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2957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I:\field pictures\2011 field shots\june 28\Picture 045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3" name="TextBox 2"/>
          <p:cNvSpPr txBox="1">
            <a:spLocks noChangeArrowheads="1"/>
          </p:cNvSpPr>
          <p:nvPr/>
        </p:nvSpPr>
        <p:spPr bwMode="auto">
          <a:xfrm>
            <a:off x="152400" y="152400"/>
            <a:ext cx="3884397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Questions?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eprostko@uga.edu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000000"/>
                </a:solidFill>
              </a:rPr>
              <a:t>www.gaweed.com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3200" y="5791200"/>
            <a:ext cx="2444750" cy="963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345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- 2016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504421"/>
            <a:ext cx="3527425" cy="4703233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503362"/>
            <a:ext cx="3529013" cy="4705350"/>
          </a:xfrm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5562600" y="2895600"/>
            <a:ext cx="1143000" cy="2057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/>
        </p:nvCxnSpPr>
        <p:spPr bwMode="auto">
          <a:xfrm flipH="1" flipV="1">
            <a:off x="7620000" y="2895600"/>
            <a:ext cx="1371600" cy="21336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5" name="TextBox 14"/>
          <p:cNvSpPr txBox="1"/>
          <p:nvPr/>
        </p:nvSpPr>
        <p:spPr>
          <a:xfrm>
            <a:off x="28575" y="6253802"/>
            <a:ext cx="87556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PE-12B-16</a:t>
            </a:r>
          </a:p>
          <a:p>
            <a:r>
              <a:rPr lang="en-US" sz="1100" b="1" i="1" dirty="0" smtClean="0"/>
              <a:t>July 8</a:t>
            </a:r>
          </a:p>
          <a:p>
            <a:r>
              <a:rPr lang="en-US" sz="1100" b="1" i="1" dirty="0" smtClean="0"/>
              <a:t>66 DAP</a:t>
            </a:r>
            <a:endParaRPr lang="en-US" sz="1100" b="1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6101667" y="1524000"/>
            <a:ext cx="2039341" cy="10618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Prowl H</a:t>
            </a:r>
            <a:r>
              <a:rPr lang="en-US" sz="9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@ 32 oz/A – PRE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Valor @ 3 oz/A – PRE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Strongarm @ 0.225 oz/A – PRE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Cadre @ 4 oz/A – 41 DAP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Magnum @ 16 oz/A – 41 DAP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2,4-DB @ 16 oz/A –  41 DAP</a:t>
            </a:r>
          </a:p>
          <a:p>
            <a:pPr algn="ctr"/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$46.00/A</a:t>
            </a:r>
            <a:endParaRPr lang="en-US" sz="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77025" y="6184552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6313 lbs/A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673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Peanut Weed Control - 2016</a:t>
            </a:r>
            <a:endParaRPr lang="en-US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4350" y="1504421"/>
            <a:ext cx="3527425" cy="4703233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4175" y="1503362"/>
            <a:ext cx="3529013" cy="4705350"/>
          </a:xfrm>
        </p:spPr>
      </p:pic>
      <p:cxnSp>
        <p:nvCxnSpPr>
          <p:cNvPr id="11" name="Straight Connector 10"/>
          <p:cNvCxnSpPr/>
          <p:nvPr/>
        </p:nvCxnSpPr>
        <p:spPr bwMode="auto">
          <a:xfrm flipV="1">
            <a:off x="5486400" y="2743200"/>
            <a:ext cx="1219200" cy="1981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 flipH="1" flipV="1">
            <a:off x="7543800" y="2819400"/>
            <a:ext cx="1447800" cy="19812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Box 13"/>
          <p:cNvSpPr txBox="1"/>
          <p:nvPr/>
        </p:nvSpPr>
        <p:spPr>
          <a:xfrm>
            <a:off x="0" y="6229856"/>
            <a:ext cx="88357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i="1" dirty="0" smtClean="0"/>
              <a:t>PE-12B-16</a:t>
            </a:r>
          </a:p>
          <a:p>
            <a:r>
              <a:rPr lang="en-US" sz="1100" b="1" i="1" dirty="0" smtClean="0"/>
              <a:t>July 8</a:t>
            </a:r>
          </a:p>
          <a:p>
            <a:r>
              <a:rPr lang="en-US" sz="1100" b="1" i="1" dirty="0" smtClean="0"/>
              <a:t>66 DAP</a:t>
            </a:r>
            <a:endParaRPr lang="en-US" sz="1100" b="1" i="1" dirty="0"/>
          </a:p>
        </p:txBody>
      </p:sp>
      <p:sp>
        <p:nvSpPr>
          <p:cNvPr id="15" name="TextBox 14"/>
          <p:cNvSpPr txBox="1"/>
          <p:nvPr/>
        </p:nvSpPr>
        <p:spPr>
          <a:xfrm>
            <a:off x="6152962" y="1524000"/>
            <a:ext cx="2032929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Prowl H</a:t>
            </a:r>
            <a:r>
              <a:rPr lang="en-US" sz="900" baseline="-25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 @ 32 oz/A – PRE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Gramoxone @ 12 oz/A – 11 DAP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@ 16 oz/A – 11 DAP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 Magnum @ 16 oz/A – EPOST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Cadre @ 4 oz/A – 41 DAP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Dual Magnum @ 16 oz/A – 41 DAP</a:t>
            </a:r>
          </a:p>
          <a:p>
            <a:pPr algn="ctr"/>
            <a:r>
              <a:rPr lang="en-US" sz="9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2,4-DB @ 16 oz/A – 41 DAP</a:t>
            </a:r>
          </a:p>
          <a:p>
            <a:pPr algn="ctr"/>
            <a:r>
              <a:rPr lang="en-US" sz="900" b="1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$43.00/A</a:t>
            </a:r>
            <a:endParaRPr lang="en-US" sz="9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96075" y="6229856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6041 lbs/A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017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Herbicides Applied to Peanut</a:t>
            </a:r>
            <a:br>
              <a:rPr lang="en-US" dirty="0" smtClean="0"/>
            </a:br>
            <a:r>
              <a:rPr lang="en-US" i="1" dirty="0" smtClean="0"/>
              <a:t>(% of Planted Acres)</a:t>
            </a:r>
            <a:endParaRPr lang="en-US" i="1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28476646"/>
              </p:ext>
            </p:extLst>
          </p:nvPr>
        </p:nvGraphicFramePr>
        <p:xfrm>
          <a:off x="1784350" y="1308100"/>
          <a:ext cx="7208838" cy="5095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200963"/>
            <a:ext cx="16594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NASS</a:t>
            </a:r>
          </a:p>
          <a:p>
            <a:r>
              <a:rPr lang="en-US" sz="1200" dirty="0">
                <a:solidFill>
                  <a:srgbClr val="000000"/>
                </a:solidFill>
              </a:rPr>
              <a:t>Chemical Use Survey</a:t>
            </a:r>
          </a:p>
          <a:p>
            <a:r>
              <a:rPr lang="en-US" sz="1200" dirty="0">
                <a:solidFill>
                  <a:srgbClr val="000000"/>
                </a:solidFill>
              </a:rPr>
              <a:t>2013</a:t>
            </a:r>
          </a:p>
        </p:txBody>
      </p:sp>
    </p:spTree>
    <p:extLst>
      <p:ext uri="{BB962C8B-B14F-4D97-AF65-F5344CB8AC3E}">
        <p14:creationId xmlns:p14="http://schemas.microsoft.com/office/powerpoint/2010/main" val="197266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Prowl vs. Sonalan</a:t>
            </a:r>
            <a:br>
              <a:rPr lang="en-US" dirty="0" smtClean="0"/>
            </a:br>
            <a:r>
              <a:rPr lang="en-US" sz="3200" i="1" dirty="0" smtClean="0"/>
              <a:t>Research Summary</a:t>
            </a:r>
            <a:endParaRPr lang="en-US" sz="3200" i="1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8005730"/>
              </p:ext>
            </p:extLst>
          </p:nvPr>
        </p:nvGraphicFramePr>
        <p:xfrm>
          <a:off x="1784350" y="1308100"/>
          <a:ext cx="7208840" cy="317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50"/>
                <a:gridCol w="2797970"/>
                <a:gridCol w="783430"/>
                <a:gridCol w="282099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Year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Source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State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Results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1993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Science 20:126-128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1) No difference in yield. </a:t>
                      </a:r>
                    </a:p>
                    <a:p>
                      <a:r>
                        <a:rPr lang="en-US" sz="1600" dirty="0" smtClean="0"/>
                        <a:t>2) Grades 1.1% lower with Prowl.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2002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Science 29:141-145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arenR"/>
                      </a:pPr>
                      <a:r>
                        <a:rPr lang="en-US" sz="1600" dirty="0" smtClean="0"/>
                        <a:t>No difference in Texas panicum</a:t>
                      </a:r>
                      <a:r>
                        <a:rPr lang="en-US" sz="1600" baseline="0" dirty="0" smtClean="0"/>
                        <a:t> control.</a:t>
                      </a:r>
                    </a:p>
                    <a:p>
                      <a:pPr marL="342900" indent="-342900">
                        <a:buAutoNum type="arabicParenR"/>
                      </a:pPr>
                      <a:r>
                        <a:rPr lang="en-US" sz="1600" baseline="0" dirty="0" smtClean="0"/>
                        <a:t>No difference in yield.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2003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Science 30:34-37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TX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1) No difference in yield or grade.</a:t>
                      </a:r>
                      <a:endParaRPr lang="en-US" sz="1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2011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Peanut Science 38:57-60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GA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 smtClean="0"/>
                        <a:t>1) 8.6%</a:t>
                      </a:r>
                      <a:r>
                        <a:rPr lang="en-US" sz="1600" baseline="0" dirty="0" smtClean="0"/>
                        <a:t> less yield with Sonalan***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828799" y="4586868"/>
            <a:ext cx="61911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2016 Prices/gal: Sonalan 3EC = $42; Prowl 3.3EC = $27; Prowl H</a:t>
            </a:r>
            <a:r>
              <a:rPr lang="en-US" sz="1200" baseline="-25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O 3.8ASC= $35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Cost for 1 qt/A: Sonalan 3EC = $10.50; Prowl 3.3EC = $6.75; Prowl H</a:t>
            </a:r>
            <a:r>
              <a:rPr lang="en-US" sz="1200" baseline="-25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O 3.8ASC= $8.75</a:t>
            </a:r>
          </a:p>
          <a:p>
            <a:r>
              <a:rPr lang="en-US" sz="1200" dirty="0">
                <a:solidFill>
                  <a:srgbClr val="000000"/>
                </a:solidFill>
              </a:rPr>
              <a:t>LB AI for 1 qt/A : Sonalan 3EC = 0.75;  Prowl 3.3EC = 0.83; Prowl H</a:t>
            </a:r>
            <a:r>
              <a:rPr lang="en-US" sz="1200" baseline="-25000" dirty="0">
                <a:solidFill>
                  <a:srgbClr val="000000"/>
                </a:solidFill>
              </a:rPr>
              <a:t>2</a:t>
            </a:r>
            <a:r>
              <a:rPr lang="en-US" sz="1200" dirty="0">
                <a:solidFill>
                  <a:srgbClr val="000000"/>
                </a:solidFill>
              </a:rPr>
              <a:t>0 ASC= 0.95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52600" y="5410200"/>
            <a:ext cx="4810125" cy="865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892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Starting Clean!!!!!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91519" y="1308100"/>
            <a:ext cx="6794500" cy="5095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1" y="4849059"/>
            <a:ext cx="176259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4-5’ tall AMAPA</a:t>
            </a:r>
          </a:p>
          <a:p>
            <a:r>
              <a:rPr lang="en-US" dirty="0">
                <a:solidFill>
                  <a:srgbClr val="000000"/>
                </a:solidFill>
              </a:rPr>
              <a:t>Mowed</a:t>
            </a:r>
          </a:p>
          <a:p>
            <a:r>
              <a:rPr lang="en-US" dirty="0">
                <a:solidFill>
                  <a:srgbClr val="000000"/>
                </a:solidFill>
              </a:rPr>
              <a:t>Disked</a:t>
            </a:r>
          </a:p>
          <a:p>
            <a:r>
              <a:rPr lang="en-US" dirty="0">
                <a:solidFill>
                  <a:srgbClr val="000000"/>
                </a:solidFill>
              </a:rPr>
              <a:t>Rototilled 2X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dirty="0">
                <a:solidFill>
                  <a:srgbClr val="000000"/>
                </a:solidFill>
              </a:rPr>
              <a:t>Photo taken</a:t>
            </a:r>
          </a:p>
          <a:p>
            <a:r>
              <a:rPr lang="en-US" dirty="0">
                <a:solidFill>
                  <a:srgbClr val="000000"/>
                </a:solidFill>
              </a:rPr>
              <a:t>17 Days later</a:t>
            </a:r>
          </a:p>
        </p:txBody>
      </p:sp>
    </p:spTree>
    <p:extLst>
      <p:ext uri="{BB962C8B-B14F-4D97-AF65-F5344CB8AC3E}">
        <p14:creationId xmlns:p14="http://schemas.microsoft.com/office/powerpoint/2010/main" val="23279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eanuts">
  <a:themeElements>
    <a:clrScheme name="">
      <a:dk1>
        <a:srgbClr val="000000"/>
      </a:dk1>
      <a:lt1>
        <a:srgbClr val="C0C0C0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DCDCDC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eanu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Peanuts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anuts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anut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PPP_SAGRI_PRT_Harvest_Time">
  <a:themeElements>
    <a:clrScheme name="PPP_SAGRI_PRT_Harvest_Time 15">
      <a:dk1>
        <a:srgbClr val="000000"/>
      </a:dk1>
      <a:lt1>
        <a:srgbClr val="B2B2B2"/>
      </a:lt1>
      <a:dk2>
        <a:srgbClr val="003366"/>
      </a:dk2>
      <a:lt2>
        <a:srgbClr val="808080"/>
      </a:lt2>
      <a:accent1>
        <a:srgbClr val="BBE0E3"/>
      </a:accent1>
      <a:accent2>
        <a:srgbClr val="333399"/>
      </a:accent2>
      <a:accent3>
        <a:srgbClr val="D5D5D5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PP_SAGRI_PRT_Harvest_Ti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P_SAGRI_PRT_Harvest_Ti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P_SAGRI_PRT_Harvest_Time 13">
        <a:dk1>
          <a:srgbClr val="000000"/>
        </a:dk1>
        <a:lt1>
          <a:srgbClr val="B2B2B2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4">
        <a:dk1>
          <a:srgbClr val="000000"/>
        </a:dk1>
        <a:lt1>
          <a:srgbClr val="B2B2B2"/>
        </a:lt1>
        <a:dk2>
          <a:srgbClr val="0000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5">
        <a:dk1>
          <a:srgbClr val="000000"/>
        </a:dk1>
        <a:lt1>
          <a:srgbClr val="B2B2B2"/>
        </a:lt1>
        <a:dk2>
          <a:srgbClr val="003366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P_SAGRI_PRT_Harvest_Time 16">
        <a:dk1>
          <a:srgbClr val="000000"/>
        </a:dk1>
        <a:lt1>
          <a:srgbClr val="B2B2B2"/>
        </a:lt1>
        <a:dk2>
          <a:srgbClr val="6633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D5D5D5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4821</TotalTime>
  <Words>1273</Words>
  <Application>Microsoft Office PowerPoint</Application>
  <PresentationFormat>On-screen Show (4:3)</PresentationFormat>
  <Paragraphs>342</Paragraphs>
  <Slides>41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41</vt:i4>
      </vt:variant>
    </vt:vector>
  </HeadingPairs>
  <TitlesOfParts>
    <vt:vector size="46" baseType="lpstr">
      <vt:lpstr>Office Theme</vt:lpstr>
      <vt:lpstr>4_Peanuts</vt:lpstr>
      <vt:lpstr>Peanuts</vt:lpstr>
      <vt:lpstr>3_Peanuts</vt:lpstr>
      <vt:lpstr>PPP_SAGRI_PRT_Harvest_Time</vt:lpstr>
      <vt:lpstr>Peanut Weed  Control Update - 2017</vt:lpstr>
      <vt:lpstr>2016 Peanut Weed Control Research</vt:lpstr>
      <vt:lpstr>2016 Peanut Weed Control Research</vt:lpstr>
      <vt:lpstr>Somewhere in SW Georgia on July 8, 2016</vt:lpstr>
      <vt:lpstr>Peanut Weed Control - 2016</vt:lpstr>
      <vt:lpstr>Peanut Weed Control - 2016</vt:lpstr>
      <vt:lpstr>Top Herbicides Applied to Peanut (% of Planted Acres)</vt:lpstr>
      <vt:lpstr>Prowl vs. Sonalan Research Summary</vt:lpstr>
      <vt:lpstr>Starting Clean!!!!!</vt:lpstr>
      <vt:lpstr>Palmer Amaranth Height</vt:lpstr>
      <vt:lpstr>Flumioxazin</vt:lpstr>
      <vt:lpstr>Panther 4SC Mixing Order (liquid flumioxazin)</vt:lpstr>
      <vt:lpstr>Not Rowel FX!!!!!!!!! Valor + Classic</vt:lpstr>
      <vt:lpstr>Valor In-Furrow Oh Sxxt!</vt:lpstr>
      <vt:lpstr>ELE-MAX ENC</vt:lpstr>
      <vt:lpstr>Influence of ENC @ 32 oz/A on Peanut Leaf Burn - 3 DAT</vt:lpstr>
      <vt:lpstr>Gramoxone 2SL @ 8 oz/A + Dual Magnum 7.64EC @ 16 oz/A – 3 DAT</vt:lpstr>
      <vt:lpstr>The Influence of Ele-Max ENC on Peanut Yield – 2016*</vt:lpstr>
      <vt:lpstr>J-Rooting Peanuts – No Herbicides Applied GA-06G, Planted May 5, 2014, Pictures May 20</vt:lpstr>
      <vt:lpstr>PowerPoint Presentation</vt:lpstr>
      <vt:lpstr>Does Dual Magnum 7.62EC @ 42 oz/A (2X) Applied PRE Cause Peanut J-Rooting??</vt:lpstr>
      <vt:lpstr>Does Dual Magnum 7.62EC @ 42 oz/A (2X) Applied PRE Cause Peanut Yield Loss?</vt:lpstr>
      <vt:lpstr>Sinbar Injury</vt:lpstr>
      <vt:lpstr>Peanut (GA-06G) Response to Sinbar 80WG Applied PRE</vt:lpstr>
      <vt:lpstr>Peanut (GA-06G) Response to Sinbar 80WG Applied PRE</vt:lpstr>
      <vt:lpstr>Table 1.  Peanut stand, plant height, and yield reductions caused by preemergence applications of terbacil, 2016.</vt:lpstr>
      <vt:lpstr>Peanuts/2,4-D/Dicamba</vt:lpstr>
      <vt:lpstr>Peanut (GA-12Y) Response to Enlist Duo 3.3SL (glyphosate + 2,4-D choline) Applied at Various Times @ 56 oz/A</vt:lpstr>
      <vt:lpstr>Peanut (GA-12Y) Yield Losses (%) Caused by Enlist Duo 3.3SL - 2016</vt:lpstr>
      <vt:lpstr>Peanut (GA-06G) Response to Engenia 5SL (dicamba) Applied at Various Times @ 12.8 oz/A</vt:lpstr>
      <vt:lpstr>Peanut (GA-06G) Yield Losses (%) Caused by Engenia 5SL - 2016</vt:lpstr>
      <vt:lpstr>Peanut Yield Loss Caused By Simulated Drift Rates (1X) - 2016</vt:lpstr>
      <vt:lpstr>Peanut Yield Loss Caused By Simulated Drift Rates (1/10X) - 2016</vt:lpstr>
      <vt:lpstr>Peanut Yield Loss Caused By Simulated Drift Rates (1/100X) - 2016</vt:lpstr>
      <vt:lpstr>2016 Nozzle Research Prowl + Valor + Strongarm (PRE) fb Cadre + Dual Magnum + 2,4-DB (45 DAP)</vt:lpstr>
      <vt:lpstr>New Labels 2017?</vt:lpstr>
      <vt:lpstr>Glyphosate/Peanuts Again in 2016</vt:lpstr>
      <vt:lpstr>What do the top Georgia peanut growers do? 2015 Georgia Peanut Achievement Club Winners</vt:lpstr>
      <vt:lpstr>Webster County – Sept 4, 2015</vt:lpstr>
      <vt:lpstr>UGA-Tifton – December 6, 2016</vt:lpstr>
      <vt:lpstr>PowerPoint Presentation</vt:lpstr>
    </vt:vector>
  </TitlesOfParts>
  <Company>UGA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Peanut Weed  Control Update - 2017</dc:title>
  <dc:creator>Eric P. Prostko</dc:creator>
  <cp:lastModifiedBy>Eric P. Prostko</cp:lastModifiedBy>
  <cp:revision>42</cp:revision>
  <cp:lastPrinted>2016-12-06T15:36:22Z</cp:lastPrinted>
  <dcterms:created xsi:type="dcterms:W3CDTF">2016-10-25T14:33:26Z</dcterms:created>
  <dcterms:modified xsi:type="dcterms:W3CDTF">2016-12-09T17:11:32Z</dcterms:modified>
</cp:coreProperties>
</file>